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58" r:id="rId3"/>
    <p:sldId id="259" r:id="rId4"/>
    <p:sldId id="260" r:id="rId5"/>
    <p:sldId id="262" r:id="rId6"/>
    <p:sldId id="269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22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</dgm:ptLst>
  <dgm:cxnLst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329354"/>
            <a:ext cx="8686800" cy="2380986"/>
          </a:xfrm>
        </p:spPr>
        <p:txBody>
          <a:bodyPr>
            <a:normAutofit/>
          </a:bodyPr>
          <a:lstStyle/>
          <a:p>
            <a:r>
              <a:rPr lang="en-US" dirty="0" smtClean="0"/>
              <a:t>   Modern Algebra</a:t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sz="2800" dirty="0" smtClean="0"/>
              <a:t>By </a:t>
            </a:r>
            <a:br>
              <a:rPr lang="en-US" sz="2800" dirty="0" smtClean="0"/>
            </a:br>
            <a:r>
              <a:rPr lang="en-US" sz="2800" dirty="0" smtClean="0"/>
              <a:t>         </a:t>
            </a:r>
            <a:r>
              <a:rPr lang="en-US" sz="2800" dirty="0" err="1" smtClean="0"/>
              <a:t>Prof.R.Gayathiri</a:t>
            </a:r>
            <a:r>
              <a:rPr lang="en-US" sz="2800" dirty="0" smtClean="0"/>
              <a:t> </a:t>
            </a:r>
            <a:r>
              <a:rPr lang="en-US" sz="2800" dirty="0" smtClean="0"/>
              <a:t>Devi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     Department </a:t>
            </a:r>
            <a:r>
              <a:rPr lang="en-US" sz="2800" dirty="0" smtClean="0"/>
              <a:t>of Mathematics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87" y="1855304"/>
            <a:ext cx="10058400" cy="692081"/>
          </a:xfrm>
        </p:spPr>
        <p:txBody>
          <a:bodyPr/>
          <a:lstStyle/>
          <a:p>
            <a:r>
              <a:rPr lang="en-US" dirty="0"/>
              <a:t>Abstract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539" y="2753140"/>
            <a:ext cx="10058400" cy="3581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b="1" dirty="0"/>
              <a:t>Abstract algebra </a:t>
            </a:r>
            <a:r>
              <a:rPr lang="en-US" dirty="0"/>
              <a:t>(occasionally called </a:t>
            </a:r>
            <a:r>
              <a:rPr lang="en-US" b="1" dirty="0"/>
              <a:t>Modern algebra</a:t>
            </a:r>
            <a:r>
              <a:rPr lang="en-US" dirty="0"/>
              <a:t>) is </a:t>
            </a:r>
          </a:p>
          <a:p>
            <a:pPr marL="0" indent="0">
              <a:buNone/>
            </a:pPr>
            <a:r>
              <a:rPr lang="en-US" dirty="0"/>
              <a:t> the study of algebraic structures.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     </a:t>
            </a:r>
            <a:r>
              <a:rPr lang="en-US" dirty="0" err="1"/>
              <a:t>Albegraic</a:t>
            </a:r>
            <a:r>
              <a:rPr lang="en-US" dirty="0"/>
              <a:t> structures include Groups, Rings, Fields, Modules, Vector space, Lattices and algebras.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      Algebraic structures , with their associated </a:t>
            </a:r>
            <a:r>
              <a:rPr lang="en-US" dirty="0" err="1"/>
              <a:t>homomorphisms</a:t>
            </a:r>
            <a:r>
              <a:rPr lang="en-US" dirty="0"/>
              <a:t>, form mathematical categories. Category theory is a formalism that allows a unified way for expressing properties and constructions that are similar for various structures.</a:t>
            </a:r>
          </a:p>
        </p:txBody>
      </p:sp>
    </p:spTree>
    <p:extLst>
      <p:ext uri="{BB962C8B-B14F-4D97-AF65-F5344CB8AC3E}">
        <p14:creationId xmlns="" xmlns:p14="http://schemas.microsoft.com/office/powerpoint/2010/main" val="22535369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412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GROUPS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195754"/>
                <a:ext cx="10058400" cy="55426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b="1" dirty="0"/>
                  <a:t>           Groups are the most important structures in mathematics.</a:t>
                </a:r>
              </a:p>
              <a:p>
                <a:pPr marL="0" indent="0">
                  <a:buNone/>
                </a:pPr>
                <a:r>
                  <a:rPr lang="en-IN" b="1" dirty="0"/>
                  <a:t>A group is a combination of a set S and a single binary operation *.</a:t>
                </a:r>
              </a:p>
              <a:p>
                <a:pPr marL="0" indent="0">
                  <a:buNone/>
                </a:pPr>
                <a:r>
                  <a:rPr lang="en-IN" sz="3200" b="1" dirty="0"/>
                  <a:t>Conditions for form a group 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b="1" dirty="0"/>
                  <a:t/>
                </a:r>
                <a:r>
                  <a:rPr lang="en-IN" sz="2800" b="1" dirty="0"/>
                  <a:t>Closure axiom </a:t>
                </a:r>
                <a:r>
                  <a:rPr lang="en-IN" sz="2800" dirty="0"/>
                  <a:t>:   </a:t>
                </a:r>
                <a:r>
                  <a:rPr lang="en-IN" dirty="0"/>
                  <a:t>a , b ∈ G⟹ a * b ∈ G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b="1" dirty="0"/>
                  <a:t>   Associative axiom : </a:t>
                </a:r>
                <a:r>
                  <a:rPr lang="en-IN" dirty="0"/>
                  <a:t>⩝ a , b , c ∈ G, ( a * b ) *c = a * ( b * c 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b="1" dirty="0"/>
                  <a:t>   Identity axiom : </a:t>
                </a:r>
                <a:r>
                  <a:rPr lang="en-IN" dirty="0"/>
                  <a:t>e ∈ G , a * e = e * a = a , ⩝ a ∈ G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b="1" dirty="0"/>
                  <a:t>   Inverse axiom :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dirty="0"/>
                  <a:t> * a =  a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b="1" dirty="0"/>
                  <a:t>If it is an Abelian group the group must prove the Commutative axiom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b="1" dirty="0"/>
                  <a:t>  Commutative axiom :  a * b = b * 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195754"/>
                <a:ext cx="10058400" cy="5542671"/>
              </a:xfrm>
              <a:blipFill>
                <a:blip r:embed="rId2"/>
                <a:stretch>
                  <a:fillRect l="-1515" t="-15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10100"/>
          </a:xfrm>
        </p:spPr>
        <p:txBody>
          <a:bodyPr/>
          <a:lstStyle/>
          <a:p>
            <a:r>
              <a:rPr lang="en-US" dirty="0"/>
              <a:t>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22363"/>
            <a:ext cx="4800600" cy="533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A ring has two binary operators (+) and (x) , with x distributive over +.</a:t>
            </a:r>
          </a:p>
          <a:p>
            <a:pPr marL="0" indent="0">
              <a:buNone/>
            </a:pPr>
            <a:r>
              <a:rPr lang="en-US" dirty="0"/>
              <a:t>     Under the first operator (+) it forms a abelian group.</a:t>
            </a:r>
          </a:p>
          <a:p>
            <a:pPr marL="0" indent="0">
              <a:buNone/>
            </a:pPr>
            <a:r>
              <a:rPr lang="en-US" dirty="0"/>
              <a:t>    Under the second operator (x) it is associative ,  but it does not need to have identity , or inverse , so division is not required.</a:t>
            </a:r>
          </a:p>
          <a:p>
            <a:pPr marL="0" indent="0">
              <a:buNone/>
            </a:pPr>
            <a:r>
              <a:rPr lang="en-US" dirty="0"/>
              <a:t>    The additive (+) identity element is written as 0 and the additive inverse of a is written as –a.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6969" y="723313"/>
            <a:ext cx="4800600" cy="3271912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DISTRIBUTIVITY :</a:t>
            </a:r>
          </a:p>
          <a:p>
            <a:pPr marL="0" indent="0">
              <a:buNone/>
            </a:pPr>
            <a:r>
              <a:rPr lang="en-IN" sz="2000" b="1" dirty="0"/>
              <a:t>               </a:t>
            </a:r>
            <a:r>
              <a:rPr lang="en-IN" sz="2000" b="1" dirty="0" err="1"/>
              <a:t>Distributivity</a:t>
            </a:r>
            <a:r>
              <a:rPr lang="en-IN" sz="2000" b="1" dirty="0"/>
              <a:t> generalises</a:t>
            </a:r>
          </a:p>
          <a:p>
            <a:pPr marL="0" indent="0">
              <a:buNone/>
            </a:pPr>
            <a:r>
              <a:rPr lang="en-IN" sz="2000" b="1" dirty="0"/>
              <a:t>the </a:t>
            </a:r>
            <a:r>
              <a:rPr lang="en-IN" sz="2000" b="1" i="1" dirty="0"/>
              <a:t>Distributive law</a:t>
            </a:r>
            <a:r>
              <a:rPr lang="en-IN" sz="2000" b="1" dirty="0"/>
              <a:t> for numbers.</a:t>
            </a:r>
          </a:p>
          <a:p>
            <a:pPr marL="0" indent="0">
              <a:buNone/>
            </a:pPr>
            <a:r>
              <a:rPr lang="en-IN" sz="2000" b="1" dirty="0"/>
              <a:t>(</a:t>
            </a:r>
            <a:r>
              <a:rPr lang="en-IN" sz="2000" b="1" dirty="0" err="1"/>
              <a:t>a+b</a:t>
            </a:r>
            <a:r>
              <a:rPr lang="en-IN" sz="2000" b="1" dirty="0"/>
              <a:t>) x c  = a x c + b x c         and </a:t>
            </a:r>
          </a:p>
          <a:p>
            <a:pPr marL="0" indent="0">
              <a:buNone/>
            </a:pPr>
            <a:r>
              <a:rPr lang="en-IN" sz="2000" b="1" dirty="0"/>
              <a:t> c x (</a:t>
            </a:r>
            <a:r>
              <a:rPr lang="en-IN" sz="2000" b="1" dirty="0" err="1"/>
              <a:t>a+b</a:t>
            </a:r>
            <a:r>
              <a:rPr lang="en-IN" sz="2000" b="1" dirty="0"/>
              <a:t>) = c x a + c x b,</a:t>
            </a:r>
          </a:p>
          <a:p>
            <a:pPr marL="0" indent="0">
              <a:buNone/>
            </a:pPr>
            <a:r>
              <a:rPr lang="en-IN" sz="2000" b="1" dirty="0"/>
              <a:t>          and x is said to be </a:t>
            </a:r>
          </a:p>
          <a:p>
            <a:pPr marL="0" indent="0">
              <a:buNone/>
            </a:pPr>
            <a:r>
              <a:rPr lang="en-IN" sz="2000" b="1" i="1" dirty="0"/>
              <a:t>distributive</a:t>
            </a:r>
            <a:r>
              <a:rPr lang="en-IN" sz="2000" b="1" dirty="0"/>
              <a:t> over +.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8597" y="393895"/>
            <a:ext cx="0" cy="606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41477" y="4206240"/>
            <a:ext cx="55286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10289" y="4501662"/>
            <a:ext cx="52050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EXAMPLE :</a:t>
            </a:r>
          </a:p>
          <a:p>
            <a:r>
              <a:rPr lang="en-IN" dirty="0"/>
              <a:t>     </a:t>
            </a:r>
          </a:p>
          <a:p>
            <a:pPr algn="ctr"/>
            <a:r>
              <a:rPr lang="en-IN" sz="2400" b="1" dirty="0"/>
              <a:t>    Commutative Rings</a:t>
            </a:r>
          </a:p>
          <a:p>
            <a:pPr algn="ctr"/>
            <a:r>
              <a:rPr lang="en-IN" sz="2400" b="1" dirty="0"/>
              <a:t>&amp;</a:t>
            </a:r>
          </a:p>
          <a:p>
            <a:pPr algn="ctr"/>
            <a:r>
              <a:rPr lang="en-IN" sz="2400" b="1" dirty="0"/>
              <a:t>   Non- commutative Rings</a:t>
            </a:r>
          </a:p>
        </p:txBody>
      </p:sp>
    </p:spTree>
    <p:extLst>
      <p:ext uri="{BB962C8B-B14F-4D97-AF65-F5344CB8AC3E}">
        <p14:creationId xmlns="" xmlns:p14="http://schemas.microsoft.com/office/powerpoint/2010/main" val="157050825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03" y="590844"/>
            <a:ext cx="8800045" cy="618978"/>
          </a:xfrm>
        </p:spPr>
        <p:txBody>
          <a:bodyPr/>
          <a:lstStyle/>
          <a:p>
            <a:r>
              <a:rPr lang="en-US" sz="3200" b="1" dirty="0"/>
              <a:t>FIELD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66799" y="1322364"/>
                <a:ext cx="7008056" cy="28416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         A </a:t>
                </a:r>
                <a:r>
                  <a:rPr lang="en-US" b="1" dirty="0"/>
                  <a:t>field</a:t>
                </a:r>
                <a:r>
                  <a:rPr lang="en-US" dirty="0"/>
                  <a:t> is a </a:t>
                </a:r>
                <a:r>
                  <a:rPr lang="en-US" b="1" i="1" dirty="0"/>
                  <a:t>ring </a:t>
                </a:r>
                <a:r>
                  <a:rPr lang="en-US" dirty="0"/>
                  <a:t>with the additional property that all the</a:t>
                </a:r>
              </a:p>
              <a:p>
                <a:r>
                  <a:rPr lang="en-US" dirty="0"/>
                  <a:t>elements excluding 0 from an </a:t>
                </a:r>
                <a:r>
                  <a:rPr lang="en-US" i="1" dirty="0"/>
                  <a:t>Abelian group </a:t>
                </a:r>
                <a:r>
                  <a:rPr lang="en-US" dirty="0"/>
                  <a:t>under x.</a:t>
                </a:r>
              </a:p>
              <a:p>
                <a:r>
                  <a:rPr lang="en-US" i="1" dirty="0"/>
                  <a:t/>
                </a:r>
              </a:p>
              <a:p>
                <a:r>
                  <a:rPr lang="en-US" i="1" dirty="0"/>
                  <a:t/>
                </a:r>
                <a:r>
                  <a:rPr lang="en-US" dirty="0"/>
                  <a:t>The multiplicative (x) identity is written as 1 and the </a:t>
                </a:r>
              </a:p>
              <a:p>
                <a:pPr fontAlgn="ctr"/>
                <a:r>
                  <a:rPr lang="en-US" dirty="0"/>
                  <a:t>multiplicative inverse of a is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799" y="1322364"/>
                <a:ext cx="7008056" cy="2841674"/>
              </a:xfrm>
              <a:blipFill>
                <a:blip r:embed="rId2"/>
                <a:stretch>
                  <a:fillRect l="-1304" t="-3004" r="-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2307102" y="4164036"/>
            <a:ext cx="72589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3551" y="4431323"/>
            <a:ext cx="103256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 EXAMPLES :</a:t>
            </a:r>
          </a:p>
          <a:p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IN" sz="2400" dirty="0"/>
              <a:t> </a:t>
            </a:r>
            <a:r>
              <a:rPr lang="en-IN" sz="3200" b="1" dirty="0"/>
              <a:t>The rational numbers , The real numbers &amp; The complex numbers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15" y="1125414"/>
            <a:ext cx="2620759" cy="2715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170076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92370"/>
            <a:ext cx="8686800" cy="1012874"/>
          </a:xfrm>
        </p:spPr>
        <p:txBody>
          <a:bodyPr/>
          <a:lstStyle/>
          <a:p>
            <a:r>
              <a:rPr lang="en-IN" dirty="0"/>
              <a:t>VECTOR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1828800"/>
            <a:ext cx="4729090" cy="4343400"/>
          </a:xfrm>
        </p:spPr>
        <p:txBody>
          <a:bodyPr>
            <a:normAutofit/>
          </a:bodyPr>
          <a:lstStyle/>
          <a:p>
            <a:r>
              <a:rPr lang="en-IN" dirty="0"/>
              <a:t>                Let us consider the field F. </a:t>
            </a:r>
          </a:p>
          <a:p>
            <a:r>
              <a:rPr lang="en-IN" dirty="0"/>
              <a:t>          It consists of vectors . The </a:t>
            </a:r>
            <a:r>
              <a:rPr lang="en-IN" b="1" i="1" dirty="0"/>
              <a:t>Linear Independent </a:t>
            </a:r>
          </a:p>
          <a:p>
            <a:r>
              <a:rPr lang="en-IN" b="1" i="1" dirty="0"/>
              <a:t>vector </a:t>
            </a:r>
            <a:r>
              <a:rPr lang="en-IN" dirty="0"/>
              <a:t>form a basis. The collection of basis is known us </a:t>
            </a:r>
            <a:r>
              <a:rPr lang="en-IN" b="1" i="1" dirty="0"/>
              <a:t>SPAN.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94" y="1919361"/>
            <a:ext cx="4644683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11" y="4318782"/>
            <a:ext cx="53316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accent1">
                    <a:lumMod val="75000"/>
                  </a:schemeClr>
                </a:solidFill>
              </a:rPr>
              <a:t>EXAMPLE :</a:t>
            </a:r>
          </a:p>
          <a:p>
            <a:endParaRPr lang="en-IN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3200" dirty="0"/>
              <a:t>     Arrows in the plane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3200" dirty="0"/>
              <a:t>     Euclidean vector</a:t>
            </a:r>
          </a:p>
        </p:txBody>
      </p:sp>
    </p:spTree>
    <p:extLst>
      <p:ext uri="{BB962C8B-B14F-4D97-AF65-F5344CB8AC3E}">
        <p14:creationId xmlns="" xmlns:p14="http://schemas.microsoft.com/office/powerpoint/2010/main" val="2026538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ABSTRACT ALGEBRA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MEDICAL SCIENCE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37977"/>
            <a:ext cx="3111305" cy="360608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28074" y="1772815"/>
            <a:ext cx="2797126" cy="73712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ENGNEERING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2" y="2740819"/>
            <a:ext cx="2670517" cy="2520498"/>
          </a:xfrm>
        </p:spPr>
      </p:pic>
      <p:sp>
        <p:nvSpPr>
          <p:cNvPr id="9" name="TextBox 8"/>
          <p:cNvSpPr txBox="1"/>
          <p:nvPr/>
        </p:nvSpPr>
        <p:spPr>
          <a:xfrm>
            <a:off x="4881489" y="1913206"/>
            <a:ext cx="286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chemeClr val="accent1">
                    <a:lumMod val="75000"/>
                  </a:schemeClr>
                </a:solidFill>
              </a:rPr>
              <a:t>ASTRONOMY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2" y="2591972"/>
            <a:ext cx="3601329" cy="3893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329577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AND APPLICATION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9" y="2564642"/>
            <a:ext cx="4800600" cy="3909283"/>
          </a:xfrm>
        </p:spPr>
      </p:pic>
      <p:graphicFrame>
        <p:nvGraphicFramePr>
          <p:cNvPr id="5" name="Content Placeholder 4" descr="Radial venn diagram with four groups clustered around one group tit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395664637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9822" y="1899140"/>
            <a:ext cx="348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3200" dirty="0">
                <a:solidFill>
                  <a:schemeClr val="accent1">
                    <a:lumMod val="75000"/>
                  </a:schemeClr>
                </a:solidFill>
              </a:rPr>
              <a:t>ROBOTICS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9613" y="1828800"/>
            <a:ext cx="379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chemeClr val="accent1">
                    <a:lumMod val="75000"/>
                  </a:schemeClr>
                </a:solidFill>
              </a:rPr>
              <a:t>NETWORK TOPOLOGY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85" y="2354140"/>
            <a:ext cx="4562475" cy="440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317825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378623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																																															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THANK </a:t>
            </a:r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="" xmlns:p14="http://schemas.microsoft.com/office/powerpoint/2010/main" val="28408299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575</TotalTime>
  <Words>295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Cherry Blossom 16x9</vt:lpstr>
      <vt:lpstr>   Modern Algebra               By           Prof.R.Gayathiri Devi      Department of Mathematics</vt:lpstr>
      <vt:lpstr>Abstract Algebra</vt:lpstr>
      <vt:lpstr>GROUPS</vt:lpstr>
      <vt:lpstr>RING</vt:lpstr>
      <vt:lpstr>FIELD</vt:lpstr>
      <vt:lpstr>VECTOR SPACE</vt:lpstr>
      <vt:lpstr>APPLICATION OF ABSTRACT ALGEBRA</vt:lpstr>
      <vt:lpstr>USES AND APPLICATION</vt:lpstr>
      <vt:lpstr>                                                                                    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Algebra</dc:title>
  <dc:creator>jayabalanj35@gmail.com</dc:creator>
  <cp:lastModifiedBy>BAC</cp:lastModifiedBy>
  <cp:revision>27</cp:revision>
  <dcterms:created xsi:type="dcterms:W3CDTF">2019-02-15T19:30:46Z</dcterms:created>
  <dcterms:modified xsi:type="dcterms:W3CDTF">2021-03-13T02:23:23Z</dcterms:modified>
</cp:coreProperties>
</file>