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5"/>
  </p:notesMasterIdLst>
  <p:sldIdLst>
    <p:sldId id="256" r:id="rId2"/>
    <p:sldId id="257" r:id="rId3"/>
    <p:sldId id="258" r:id="rId4"/>
    <p:sldId id="283" r:id="rId5"/>
    <p:sldId id="282" r:id="rId6"/>
    <p:sldId id="285" r:id="rId7"/>
    <p:sldId id="284" r:id="rId8"/>
    <p:sldId id="286" r:id="rId9"/>
    <p:sldId id="287" r:id="rId10"/>
    <p:sldId id="259" r:id="rId11"/>
    <p:sldId id="260" r:id="rId12"/>
    <p:sldId id="261" r:id="rId13"/>
    <p:sldId id="262" r:id="rId14"/>
    <p:sldId id="289" r:id="rId15"/>
    <p:sldId id="263" r:id="rId16"/>
    <p:sldId id="273" r:id="rId17"/>
    <p:sldId id="290" r:id="rId18"/>
    <p:sldId id="276" r:id="rId19"/>
    <p:sldId id="280" r:id="rId20"/>
    <p:sldId id="277" r:id="rId21"/>
    <p:sldId id="278" r:id="rId22"/>
    <p:sldId id="279" r:id="rId23"/>
    <p:sldId id="288" r:id="rId24"/>
  </p:sldIdLst>
  <p:sldSz cx="9144000" cy="5143500" type="screen16x9"/>
  <p:notesSz cx="6858000" cy="9144000"/>
  <p:embeddedFontLst>
    <p:embeddedFont>
      <p:font typeface="Oswald" charset="0"/>
      <p:regular r:id="rId26"/>
      <p:bold r:id="rId27"/>
    </p:embeddedFont>
    <p:embeddedFont>
      <p:font typeface="Lato" charset="0"/>
      <p:regular r:id="rId28"/>
      <p:bold r:id="rId29"/>
      <p:italic r:id="rId30"/>
      <p:boldItalic r:id="rId31"/>
    </p:embeddedFont>
    <p:embeddedFont>
      <p:font typeface="Montserrat"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85" autoAdjust="0"/>
    <p:restoredTop sz="94660"/>
  </p:normalViewPr>
  <p:slideViewPr>
    <p:cSldViewPr>
      <p:cViewPr>
        <p:scale>
          <a:sx n="80" d="100"/>
          <a:sy n="80" d="100"/>
        </p:scale>
        <p:origin x="-234" y="-2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1589295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8799739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1739f215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1739f215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1739f215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1739f215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f8799739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f8799739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f87997393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f87997393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xmlns="" val="405595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1739f215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1739f215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1739f215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1739f215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1739f215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1739f215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1739f21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1739f21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1739f215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1739f215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descr="offset_comp_406605.jpg"/>
          <p:cNvPicPr preferRelativeResize="0"/>
          <p:nvPr/>
        </p:nvPicPr>
        <p:blipFill rotWithShape="1">
          <a:blip r:embed="rId2">
            <a:alphaModFix amt="66000"/>
          </a:blip>
          <a:srcRect l="20991" t="2690" r="40112" b="39565"/>
          <a:stretch/>
        </p:blipFill>
        <p:spPr>
          <a:xfrm>
            <a:off x="0" y="0"/>
            <a:ext cx="5157900" cy="5143500"/>
          </a:xfrm>
          <a:prstGeom prst="rtTriangle">
            <a:avLst/>
          </a:prstGeom>
          <a:noFill/>
          <a:ln>
            <a:noFill/>
          </a:ln>
        </p:spPr>
      </p:pic>
      <p:pic>
        <p:nvPicPr>
          <p:cNvPr id="11" name="Google Shape;11;p2" descr="offset_comp_342327_edtied.jpg"/>
          <p:cNvPicPr preferRelativeResize="0"/>
          <p:nvPr/>
        </p:nvPicPr>
        <p:blipFill rotWithShape="1">
          <a:blip r:embed="rId3">
            <a:alphaModFix amt="31000"/>
          </a:blip>
          <a:srcRect l="14009" t="35833" r="43289" b="11297"/>
          <a:stretch/>
        </p:blipFill>
        <p:spPr>
          <a:xfrm rot="10800000">
            <a:off x="6976800" y="-25"/>
            <a:ext cx="2167200" cy="2012700"/>
          </a:xfrm>
          <a:prstGeom prst="rtTriangle">
            <a:avLst/>
          </a:prstGeom>
          <a:noFill/>
          <a:ln>
            <a:noFill/>
          </a:ln>
        </p:spPr>
      </p:pic>
      <p:sp>
        <p:nvSpPr>
          <p:cNvPr id="12" name="Google Shape;12;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5" name="Google Shape;15;p2"/>
          <p:cNvSpPr/>
          <p:nvPr/>
        </p:nvSpPr>
        <p:spPr>
          <a:xfrm rot="-5400000">
            <a:off x="5846" y="-4836"/>
            <a:ext cx="22914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652821" y="576768"/>
            <a:ext cx="2300100" cy="22914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11">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1"/>
          <p:cNvGrpSpPr/>
          <p:nvPr/>
        </p:nvGrpSpPr>
        <p:grpSpPr>
          <a:xfrm>
            <a:off x="4406400" y="0"/>
            <a:ext cx="4737600" cy="5143500"/>
            <a:chOff x="4406400" y="0"/>
            <a:chExt cx="4737600" cy="5143500"/>
          </a:xfrm>
        </p:grpSpPr>
        <p:sp>
          <p:nvSpPr>
            <p:cNvPr id="141" name="Google Shape;141;p1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1"/>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 name="Google Shape;1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
        <p:cNvGrpSpPr/>
        <p:nvPr/>
      </p:nvGrpSpPr>
      <p:grpSpPr>
        <a:xfrm>
          <a:off x="0" y="0"/>
          <a:ext cx="0" cy="0"/>
          <a:chOff x="0" y="0"/>
          <a:chExt cx="0" cy="0"/>
        </a:xfrm>
      </p:grpSpPr>
      <p:sp>
        <p:nvSpPr>
          <p:cNvPr id="162" name="Google Shape;162;p12">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2">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2"/>
          <p:cNvGrpSpPr/>
          <p:nvPr/>
        </p:nvGrpSpPr>
        <p:grpSpPr>
          <a:xfrm>
            <a:off x="0" y="381001"/>
            <a:ext cx="1037850" cy="1016287"/>
            <a:chOff x="0" y="381001"/>
            <a:chExt cx="1037850" cy="1016287"/>
          </a:xfrm>
        </p:grpSpPr>
        <p:sp>
          <p:nvSpPr>
            <p:cNvPr id="167" name="Google Shape;167;p1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2"/>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70" name="Google Shape;170;p12"/>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71" name="Google Shape;171;p12"/>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2" name="Google Shape;17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3"/>
        <p:cNvGrpSpPr/>
        <p:nvPr/>
      </p:nvGrpSpPr>
      <p:grpSpPr>
        <a:xfrm>
          <a:off x="0" y="0"/>
          <a:ext cx="0" cy="0"/>
          <a:chOff x="0" y="0"/>
          <a:chExt cx="0" cy="0"/>
        </a:xfrm>
      </p:grpSpPr>
      <p:grpSp>
        <p:nvGrpSpPr>
          <p:cNvPr id="174" name="Google Shape;174;p13"/>
          <p:cNvGrpSpPr/>
          <p:nvPr/>
        </p:nvGrpSpPr>
        <p:grpSpPr>
          <a:xfrm>
            <a:off x="0" y="4128572"/>
            <a:ext cx="698925" cy="684657"/>
            <a:chOff x="0" y="3785672"/>
            <a:chExt cx="698925" cy="684657"/>
          </a:xfrm>
        </p:grpSpPr>
        <p:sp>
          <p:nvSpPr>
            <p:cNvPr id="175" name="Google Shape;175;p13"/>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78" name="Google Shape;1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79" name="Google Shape;179;p13">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grpSp>
        <p:nvGrpSpPr>
          <p:cNvPr id="184" name="Google Shape;184;p14"/>
          <p:cNvGrpSpPr/>
          <p:nvPr/>
        </p:nvGrpSpPr>
        <p:grpSpPr>
          <a:xfrm>
            <a:off x="4406400" y="0"/>
            <a:ext cx="4737600" cy="5143065"/>
            <a:chOff x="4406400" y="0"/>
            <a:chExt cx="4737600" cy="5143065"/>
          </a:xfrm>
        </p:grpSpPr>
        <p:sp>
          <p:nvSpPr>
            <p:cNvPr id="185" name="Google Shape;185;p1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4"/>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204" name="Google Shape;204;p14"/>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05" name="Google Shape;20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206" name="Google Shape;206;p14">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_alt3">
  <p:cSld name="TITLE_AND_BODY_1">
    <p:spTree>
      <p:nvGrpSpPr>
        <p:cNvPr id="1" name="Shape 212"/>
        <p:cNvGrpSpPr/>
        <p:nvPr/>
      </p:nvGrpSpPr>
      <p:grpSpPr>
        <a:xfrm>
          <a:off x="0" y="0"/>
          <a:ext cx="0" cy="0"/>
          <a:chOff x="0" y="0"/>
          <a:chExt cx="0" cy="0"/>
        </a:xfrm>
      </p:grpSpPr>
      <p:pic>
        <p:nvPicPr>
          <p:cNvPr id="213" name="Google Shape;213;p16" descr="offset_comp_343059.jpg"/>
          <p:cNvPicPr preferRelativeResize="0"/>
          <p:nvPr/>
        </p:nvPicPr>
        <p:blipFill rotWithShape="1">
          <a:blip r:embed="rId2">
            <a:alphaModFix amt="80000"/>
          </a:blip>
          <a:srcRect l="30474" t="11955" r="30474" b="25870"/>
          <a:stretch/>
        </p:blipFill>
        <p:spPr>
          <a:xfrm rot="-5400000">
            <a:off x="113630" y="-105700"/>
            <a:ext cx="5142300" cy="5364300"/>
          </a:xfrm>
          <a:prstGeom prst="diagStripe">
            <a:avLst>
              <a:gd name="adj" fmla="val 50343"/>
            </a:avLst>
          </a:prstGeom>
          <a:noFill/>
          <a:ln>
            <a:noFill/>
          </a:ln>
        </p:spPr>
      </p:pic>
      <p:sp>
        <p:nvSpPr>
          <p:cNvPr id="214" name="Google Shape;21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6"/>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2"/>
              </a:buClr>
              <a:buSzPts val="1300"/>
              <a:buChar char="●"/>
              <a:defRPr>
                <a:solidFill>
                  <a:schemeClr val="dk2"/>
                </a:solidFill>
              </a:defRPr>
            </a:lvl1pPr>
            <a:lvl2pPr marL="914400" lvl="1" indent="-298450" rtl="0">
              <a:spcBef>
                <a:spcPts val="1600"/>
              </a:spcBef>
              <a:spcAft>
                <a:spcPts val="0"/>
              </a:spcAft>
              <a:buClr>
                <a:schemeClr val="dk2"/>
              </a:buClr>
              <a:buSzPts val="1100"/>
              <a:buChar char="○"/>
              <a:defRPr>
                <a:solidFill>
                  <a:schemeClr val="dk2"/>
                </a:solidFill>
              </a:defRPr>
            </a:lvl2pPr>
            <a:lvl3pPr marL="1371600" lvl="2" indent="-298450" rtl="0">
              <a:spcBef>
                <a:spcPts val="1600"/>
              </a:spcBef>
              <a:spcAft>
                <a:spcPts val="0"/>
              </a:spcAft>
              <a:buClr>
                <a:schemeClr val="dk2"/>
              </a:buClr>
              <a:buSzPts val="1100"/>
              <a:buChar char="■"/>
              <a:defRPr>
                <a:solidFill>
                  <a:schemeClr val="dk2"/>
                </a:solidFill>
              </a:defRPr>
            </a:lvl3pPr>
            <a:lvl4pPr marL="1828800" lvl="3" indent="-298450" rtl="0">
              <a:spcBef>
                <a:spcPts val="1600"/>
              </a:spcBef>
              <a:spcAft>
                <a:spcPts val="0"/>
              </a:spcAft>
              <a:buClr>
                <a:schemeClr val="dk2"/>
              </a:buClr>
              <a:buSzPts val="1100"/>
              <a:buChar char="●"/>
              <a:defRPr>
                <a:solidFill>
                  <a:schemeClr val="dk2"/>
                </a:solidFill>
              </a:defRPr>
            </a:lvl4pPr>
            <a:lvl5pPr marL="2286000" lvl="4" indent="-298450" rtl="0">
              <a:spcBef>
                <a:spcPts val="1600"/>
              </a:spcBef>
              <a:spcAft>
                <a:spcPts val="0"/>
              </a:spcAft>
              <a:buClr>
                <a:schemeClr val="dk2"/>
              </a:buClr>
              <a:buSzPts val="1100"/>
              <a:buChar char="○"/>
              <a:defRPr>
                <a:solidFill>
                  <a:schemeClr val="dk2"/>
                </a:solidFill>
              </a:defRPr>
            </a:lvl5pPr>
            <a:lvl6pPr marL="2743200" lvl="5" indent="-298450" rtl="0">
              <a:spcBef>
                <a:spcPts val="1600"/>
              </a:spcBef>
              <a:spcAft>
                <a:spcPts val="0"/>
              </a:spcAft>
              <a:buClr>
                <a:schemeClr val="dk2"/>
              </a:buClr>
              <a:buSzPts val="1100"/>
              <a:buChar char="■"/>
              <a:defRPr>
                <a:solidFill>
                  <a:schemeClr val="dk2"/>
                </a:solidFill>
              </a:defRPr>
            </a:lvl6pPr>
            <a:lvl7pPr marL="3200400" lvl="6" indent="-298450" rtl="0">
              <a:spcBef>
                <a:spcPts val="1600"/>
              </a:spcBef>
              <a:spcAft>
                <a:spcPts val="0"/>
              </a:spcAft>
              <a:buClr>
                <a:schemeClr val="dk2"/>
              </a:buClr>
              <a:buSzPts val="1100"/>
              <a:buChar char="●"/>
              <a:defRPr>
                <a:solidFill>
                  <a:schemeClr val="dk2"/>
                </a:solidFill>
              </a:defRPr>
            </a:lvl7pPr>
            <a:lvl8pPr marL="3657600" lvl="7" indent="-298450" rtl="0">
              <a:spcBef>
                <a:spcPts val="1600"/>
              </a:spcBef>
              <a:spcAft>
                <a:spcPts val="0"/>
              </a:spcAft>
              <a:buClr>
                <a:schemeClr val="dk2"/>
              </a:buClr>
              <a:buSzPts val="1100"/>
              <a:buChar char="○"/>
              <a:defRPr>
                <a:solidFill>
                  <a:schemeClr val="dk2"/>
                </a:solidFill>
              </a:defRPr>
            </a:lvl8pPr>
            <a:lvl9pPr marL="4114800" lvl="8" indent="-298450" rtl="0">
              <a:spcBef>
                <a:spcPts val="1600"/>
              </a:spcBef>
              <a:spcAft>
                <a:spcPts val="1600"/>
              </a:spcAft>
              <a:buClr>
                <a:schemeClr val="dk2"/>
              </a:buClr>
              <a:buSzPts val="1100"/>
              <a:buChar char="■"/>
              <a:defRPr>
                <a:solidFill>
                  <a:schemeClr val="dk2"/>
                </a:solidFill>
              </a:defRPr>
            </a:lvl9pPr>
          </a:lstStyle>
          <a:p>
            <a:endParaRPr/>
          </a:p>
        </p:txBody>
      </p:sp>
      <p:sp>
        <p:nvSpPr>
          <p:cNvPr id="216" name="Google Shape;21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217" name="Google Shape;217;p16">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16"/>
          <p:cNvGrpSpPr/>
          <p:nvPr/>
        </p:nvGrpSpPr>
        <p:grpSpPr>
          <a:xfrm>
            <a:off x="0" y="381001"/>
            <a:ext cx="1037850" cy="1016287"/>
            <a:chOff x="0" y="381001"/>
            <a:chExt cx="1037850" cy="1016287"/>
          </a:xfrm>
        </p:grpSpPr>
        <p:sp>
          <p:nvSpPr>
            <p:cNvPr id="222" name="Google Shape;222;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4406400" y="0"/>
            <a:ext cx="4737600" cy="5143065"/>
            <a:chOff x="4406400" y="0"/>
            <a:chExt cx="4737600" cy="5143065"/>
          </a:xfrm>
        </p:grpSpPr>
        <p:sp>
          <p:nvSpPr>
            <p:cNvPr id="19" name="Google Shape;19;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39" name="Google Shape;39;p3">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43"/>
        <p:cNvGrpSpPr/>
        <p:nvPr/>
      </p:nvGrpSpPr>
      <p:grpSpPr>
        <a:xfrm>
          <a:off x="0" y="0"/>
          <a:ext cx="0" cy="0"/>
          <a:chOff x="0" y="0"/>
          <a:chExt cx="0" cy="0"/>
        </a:xfrm>
      </p:grpSpPr>
      <p:grpSp>
        <p:nvGrpSpPr>
          <p:cNvPr id="44" name="Google Shape;44;p4"/>
          <p:cNvGrpSpPr/>
          <p:nvPr/>
        </p:nvGrpSpPr>
        <p:grpSpPr>
          <a:xfrm>
            <a:off x="4406400" y="0"/>
            <a:ext cx="4737600" cy="5143065"/>
            <a:chOff x="4406400" y="0"/>
            <a:chExt cx="4737600" cy="5143065"/>
          </a:xfrm>
        </p:grpSpPr>
        <p:sp>
          <p:nvSpPr>
            <p:cNvPr id="45" name="Google Shape;45;p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64" name="Google Shape;64;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5">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5"/>
          <p:cNvGrpSpPr/>
          <p:nvPr/>
        </p:nvGrpSpPr>
        <p:grpSpPr>
          <a:xfrm>
            <a:off x="0" y="381001"/>
            <a:ext cx="1037850" cy="1016287"/>
            <a:chOff x="0" y="381001"/>
            <a:chExt cx="1037850" cy="1016287"/>
          </a:xfrm>
        </p:grpSpPr>
        <p:sp>
          <p:nvSpPr>
            <p:cNvPr id="71" name="Google Shape;71;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4" name="Google Shape;74;p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5" name="Google Shape;7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_alt1">
  <p:cSld name="TITLE_AND_BODY_2">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8" name="Google Shape;78;p6"/>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body" idx="1"/>
          </p:nvPr>
        </p:nvSpPr>
        <p:spPr>
          <a:xfrm>
            <a:off x="6451271" y="1924850"/>
            <a:ext cx="2304900" cy="1797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
        <p:nvSpPr>
          <p:cNvPr id="80" name="Google Shape;80;p6">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6"/>
          <p:cNvGrpSpPr/>
          <p:nvPr/>
        </p:nvGrpSpPr>
        <p:grpSpPr>
          <a:xfrm>
            <a:off x="0" y="381001"/>
            <a:ext cx="1037850" cy="1016287"/>
            <a:chOff x="0" y="381001"/>
            <a:chExt cx="1037850" cy="1016287"/>
          </a:xfrm>
        </p:grpSpPr>
        <p:sp>
          <p:nvSpPr>
            <p:cNvPr id="85" name="Google Shape;85;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88" name="Google Shape;8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89"/>
        <p:cNvGrpSpPr/>
        <p:nvPr/>
      </p:nvGrpSpPr>
      <p:grpSpPr>
        <a:xfrm>
          <a:off x="0" y="0"/>
          <a:ext cx="0" cy="0"/>
          <a:chOff x="0" y="0"/>
          <a:chExt cx="0" cy="0"/>
        </a:xfrm>
      </p:grpSpPr>
      <p:sp>
        <p:nvSpPr>
          <p:cNvPr id="90" name="Google Shape;90;p7"/>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1" name="Google Shape;91;p7"/>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7"/>
          <p:cNvGrpSpPr/>
          <p:nvPr/>
        </p:nvGrpSpPr>
        <p:grpSpPr>
          <a:xfrm>
            <a:off x="0" y="381001"/>
            <a:ext cx="1037850" cy="1016287"/>
            <a:chOff x="0" y="381001"/>
            <a:chExt cx="1037850" cy="1016287"/>
          </a:xfrm>
        </p:grpSpPr>
        <p:sp>
          <p:nvSpPr>
            <p:cNvPr id="97" name="Google Shape;97;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00" name="Google Shape;10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01" name="Google Shape;101;p7"/>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8">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0" y="381001"/>
            <a:ext cx="1037850" cy="1016287"/>
            <a:chOff x="0" y="381001"/>
            <a:chExt cx="1037850" cy="1016287"/>
          </a:xfrm>
        </p:grpSpPr>
        <p:sp>
          <p:nvSpPr>
            <p:cNvPr id="108" name="Google Shape;108;p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1" name="Google Shape;111;p8"/>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2" name="Google Shape;112;p8"/>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3" name="Google Shape;11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0" y="381001"/>
            <a:ext cx="1037850" cy="1016287"/>
            <a:chOff x="0" y="381001"/>
            <a:chExt cx="1037850" cy="1016287"/>
          </a:xfrm>
        </p:grpSpPr>
        <p:sp>
          <p:nvSpPr>
            <p:cNvPr id="120" name="Google Shape;120;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3" name="Google Shape;12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10">
            <a:hlinkClick r:id=""/>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a:hlinkClick r:id=""/>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a:hlinkClick r:id=""/>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a:hlinkClick r:id=""/>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0"/>
          <p:cNvGrpSpPr/>
          <p:nvPr/>
        </p:nvGrpSpPr>
        <p:grpSpPr>
          <a:xfrm>
            <a:off x="0" y="381001"/>
            <a:ext cx="1037850" cy="1016287"/>
            <a:chOff x="0" y="381001"/>
            <a:chExt cx="1037850" cy="1016287"/>
          </a:xfrm>
        </p:grpSpPr>
        <p:sp>
          <p:nvSpPr>
            <p:cNvPr id="130" name="Google Shape;130;p1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0"/>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3" name="Google Shape;133;p10"/>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2438400" y="1809750"/>
            <a:ext cx="6866700" cy="17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i="1" dirty="0">
                <a:solidFill>
                  <a:schemeClr val="lt1"/>
                </a:solidFill>
                <a:latin typeface="Oswald"/>
                <a:ea typeface="Oswald"/>
                <a:cs typeface="Oswald"/>
                <a:sym typeface="Oswald"/>
              </a:rPr>
              <a:t>Statistics For Business</a:t>
            </a:r>
            <a:endParaRPr sz="6000" i="1" dirty="0">
              <a:solidFill>
                <a:schemeClr val="lt1"/>
              </a:solidFill>
              <a:latin typeface="Oswald"/>
              <a:ea typeface="Oswald"/>
              <a:cs typeface="Oswald"/>
              <a:sym typeface="Oswald"/>
            </a:endParaRPr>
          </a:p>
        </p:txBody>
      </p:sp>
      <p:sp>
        <p:nvSpPr>
          <p:cNvPr id="229" name="Google Shape;229;p17"/>
          <p:cNvSpPr txBox="1"/>
          <p:nvPr/>
        </p:nvSpPr>
        <p:spPr>
          <a:xfrm>
            <a:off x="4696250" y="2814225"/>
            <a:ext cx="3823200" cy="232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solidFill>
                <a:schemeClr val="lt1"/>
              </a:solidFill>
              <a:latin typeface="Oswald"/>
              <a:ea typeface="Oswald"/>
              <a:cs typeface="Oswald"/>
              <a:sym typeface="Oswald"/>
            </a:endParaRPr>
          </a:p>
        </p:txBody>
      </p:sp>
      <p:sp>
        <p:nvSpPr>
          <p:cNvPr id="4" name="TextBox 3"/>
          <p:cNvSpPr txBox="1"/>
          <p:nvPr/>
        </p:nvSpPr>
        <p:spPr>
          <a:xfrm>
            <a:off x="5572132" y="3429006"/>
            <a:ext cx="3286148" cy="923330"/>
          </a:xfrm>
          <a:prstGeom prst="rect">
            <a:avLst/>
          </a:prstGeom>
          <a:noFill/>
        </p:spPr>
        <p:txBody>
          <a:bodyPr wrap="square" rtlCol="0">
            <a:spAutoFit/>
          </a:bodyPr>
          <a:lstStyle/>
          <a:p>
            <a:r>
              <a:rPr lang="en-US" sz="1800" dirty="0" smtClean="0">
                <a:solidFill>
                  <a:schemeClr val="bg1"/>
                </a:solidFill>
              </a:rPr>
              <a:t>                        By </a:t>
            </a:r>
          </a:p>
          <a:p>
            <a:r>
              <a:rPr lang="en-US" sz="1800" dirty="0" smtClean="0">
                <a:solidFill>
                  <a:schemeClr val="bg1"/>
                </a:solidFill>
              </a:rPr>
              <a:t>                Prof. S. </a:t>
            </a:r>
            <a:r>
              <a:rPr lang="en-US" sz="1800" dirty="0" err="1" smtClean="0">
                <a:solidFill>
                  <a:schemeClr val="bg1"/>
                </a:solidFill>
              </a:rPr>
              <a:t>Anitha</a:t>
            </a:r>
            <a:r>
              <a:rPr lang="en-US" sz="1800" dirty="0" smtClean="0">
                <a:solidFill>
                  <a:schemeClr val="bg1"/>
                </a:solidFill>
              </a:rPr>
              <a:t> </a:t>
            </a:r>
          </a:p>
          <a:p>
            <a:r>
              <a:rPr lang="en-US" sz="1800" dirty="0" smtClean="0">
                <a:solidFill>
                  <a:schemeClr val="bg1"/>
                </a:solidFill>
              </a:rPr>
              <a:t>    Department of Mathematics</a:t>
            </a:r>
            <a:endParaRPr lang="en-IN" sz="18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157850" y="393750"/>
            <a:ext cx="8708400" cy="463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smtClean="0"/>
              <a:t>           There </a:t>
            </a:r>
            <a:r>
              <a:rPr lang="en-GB" dirty="0"/>
              <a:t>are three different approaches</a:t>
            </a:r>
            <a:endParaRPr dirty="0"/>
          </a:p>
          <a:p>
            <a:pPr marL="0" lvl="0" indent="0" algn="l" rtl="0">
              <a:spcBef>
                <a:spcPts val="0"/>
              </a:spcBef>
              <a:spcAft>
                <a:spcPts val="0"/>
              </a:spcAft>
              <a:buNone/>
            </a:pPr>
            <a:endParaRPr dirty="0"/>
          </a:p>
          <a:p>
            <a:pPr marL="457200" lvl="0" indent="-381000" algn="l" rtl="0">
              <a:spcBef>
                <a:spcPts val="0"/>
              </a:spcBef>
              <a:spcAft>
                <a:spcPts val="0"/>
              </a:spcAft>
              <a:buSzPts val="2400"/>
              <a:buChar char="●"/>
            </a:pPr>
            <a:r>
              <a:rPr lang="en-GB" dirty="0"/>
              <a:t>Classical Approach</a:t>
            </a:r>
            <a:endParaRPr dirty="0"/>
          </a:p>
          <a:p>
            <a:pPr marL="457200" lvl="0" indent="-381000" algn="l" rtl="0">
              <a:spcBef>
                <a:spcPts val="0"/>
              </a:spcBef>
              <a:spcAft>
                <a:spcPts val="0"/>
              </a:spcAft>
              <a:buSzPts val="2400"/>
              <a:buChar char="●"/>
            </a:pPr>
            <a:r>
              <a:rPr lang="en-GB" dirty="0"/>
              <a:t>Relative Frequency Approach</a:t>
            </a:r>
            <a:endParaRPr dirty="0"/>
          </a:p>
          <a:p>
            <a:pPr marL="457200" lvl="0" indent="-381000" algn="l" rtl="0">
              <a:spcBef>
                <a:spcPts val="0"/>
              </a:spcBef>
              <a:spcAft>
                <a:spcPts val="0"/>
              </a:spcAft>
              <a:buSzPts val="2400"/>
              <a:buChar char="●"/>
            </a:pPr>
            <a:r>
              <a:rPr lang="en-GB" dirty="0"/>
              <a:t> Axiomatic Approach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Commonly used approach - Classical approach</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1"/>
          <p:cNvSpPr txBox="1">
            <a:spLocks noGrp="1"/>
          </p:cNvSpPr>
          <p:nvPr>
            <p:ph type="title"/>
          </p:nvPr>
        </p:nvSpPr>
        <p:spPr>
          <a:xfrm>
            <a:off x="157850" y="393750"/>
            <a:ext cx="8708400" cy="46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u="sng"/>
              <a:t>PERMUTATION</a:t>
            </a:r>
            <a:endParaRPr sz="3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Permutation is an arrangement in a definite order.</a:t>
            </a:r>
            <a:endParaRPr/>
          </a:p>
          <a:p>
            <a:pPr marL="0" lvl="0" indent="0" algn="l" rtl="0">
              <a:spcBef>
                <a:spcPts val="0"/>
              </a:spcBef>
              <a:spcAft>
                <a:spcPts val="0"/>
              </a:spcAft>
              <a:buNone/>
            </a:pPr>
            <a:endParaRPr/>
          </a:p>
          <a:p>
            <a:pPr marL="0" lvl="0" indent="0" algn="l" rtl="0">
              <a:spcBef>
                <a:spcPts val="0"/>
              </a:spcBef>
              <a:spcAft>
                <a:spcPts val="0"/>
              </a:spcAft>
              <a:buNone/>
            </a:pPr>
            <a:r>
              <a:rPr lang="en-GB" b="1" u="sng"/>
              <a:t>Example 1 :</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GB"/>
              <a:t>   All possible permutations of three letters a,b and c talking two at a time are </a:t>
            </a:r>
            <a:endParaRPr/>
          </a:p>
          <a:p>
            <a:pPr marL="0" lvl="0" indent="0" algn="l" rtl="0">
              <a:spcBef>
                <a:spcPts val="0"/>
              </a:spcBef>
              <a:spcAft>
                <a:spcPts val="0"/>
              </a:spcAft>
              <a:buNone/>
            </a:pPr>
            <a:r>
              <a:rPr lang="en-GB"/>
              <a:t>                    ab; ac; ba; bc; ca; cb</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0" y="0"/>
            <a:ext cx="9144000" cy="5143500"/>
          </a:xfrm>
          <a:prstGeom prst="rect">
            <a:avLst/>
          </a:prstGeom>
          <a:blipFill>
            <a:blip r:embed="rId3"/>
            <a:tile tx="0" ty="0" sx="100000" sy="100000" flip="none" algn="tl"/>
          </a:blipFill>
        </p:spPr>
        <p:txBody>
          <a:bodyPr spcFirstLastPara="1" wrap="square" lIns="91425" tIns="91425" rIns="91425" bIns="91425" anchor="t" anchorCtr="0">
            <a:noAutofit/>
          </a:bodyPr>
          <a:lstStyle/>
          <a:p>
            <a:pPr marL="0" lvl="0" indent="0" algn="l" rtl="0">
              <a:spcBef>
                <a:spcPts val="0"/>
              </a:spcBef>
              <a:spcAft>
                <a:spcPts val="0"/>
              </a:spcAft>
              <a:buNone/>
            </a:pPr>
            <a:r>
              <a:rPr lang="en-GB" b="1" dirty="0"/>
              <a:t>         </a:t>
            </a:r>
            <a:r>
              <a:rPr lang="en-GB" b="1" u="sng" dirty="0"/>
              <a:t>Example 2:</a:t>
            </a:r>
            <a:endParaRPr b="1" u="sng" dirty="0"/>
          </a:p>
          <a:p>
            <a:pPr marL="0" lvl="0" indent="0" algn="l" rtl="0">
              <a:spcBef>
                <a:spcPts val="0"/>
              </a:spcBef>
              <a:spcAft>
                <a:spcPts val="0"/>
              </a:spcAft>
              <a:buNone/>
            </a:pPr>
            <a:endParaRPr b="1" u="sng" dirty="0"/>
          </a:p>
          <a:p>
            <a:pPr marL="0" lvl="0" indent="0" algn="l" rtl="0">
              <a:spcBef>
                <a:spcPts val="0"/>
              </a:spcBef>
              <a:spcAft>
                <a:spcPts val="0"/>
              </a:spcAft>
              <a:buNone/>
            </a:pPr>
            <a:r>
              <a:rPr lang="en-GB" sz="2000" b="1" dirty="0"/>
              <a:t>How many vehicles can at the most be numbered as follows?</a:t>
            </a:r>
            <a:endParaRPr sz="2000" b="1" dirty="0"/>
          </a:p>
          <a:p>
            <a:pPr marL="0" lvl="0" indent="0" algn="l" rtl="0">
              <a:spcBef>
                <a:spcPts val="0"/>
              </a:spcBef>
              <a:spcAft>
                <a:spcPts val="0"/>
              </a:spcAft>
              <a:buNone/>
            </a:pPr>
            <a:r>
              <a:rPr lang="en-GB" sz="1800" b="1" dirty="0"/>
              <a:t> </a:t>
            </a:r>
            <a:endParaRPr sz="1800" b="1" dirty="0"/>
          </a:p>
          <a:p>
            <a:pPr marL="0" lvl="0" indent="0" algn="l" rtl="0">
              <a:spcBef>
                <a:spcPts val="0"/>
              </a:spcBef>
              <a:spcAft>
                <a:spcPts val="0"/>
              </a:spcAft>
              <a:buNone/>
            </a:pPr>
            <a:r>
              <a:rPr lang="en-GB" sz="1800" dirty="0"/>
              <a:t>    </a:t>
            </a:r>
            <a:r>
              <a:rPr lang="en-GB" sz="1800" b="1" dirty="0"/>
              <a:t>TN                   xx                                        *                            </a:t>
            </a:r>
            <a:r>
              <a:rPr lang="en-GB" sz="1800" b="1" dirty="0" smtClean="0"/>
              <a:t>     </a:t>
            </a:r>
            <a:r>
              <a:rPr lang="en-GB" sz="1800" b="1" dirty="0" err="1" smtClean="0"/>
              <a:t>xxxx</a:t>
            </a:r>
            <a:endParaRPr sz="1800" b="1" dirty="0"/>
          </a:p>
          <a:p>
            <a:pPr lvl="0"/>
            <a:r>
              <a:rPr lang="en-GB" sz="1800" b="1" dirty="0"/>
              <a:t>                    one or two                    An </a:t>
            </a:r>
            <a:r>
              <a:rPr lang="en-GB" sz="1800" b="1" dirty="0" smtClean="0"/>
              <a:t>Alphabet               one </a:t>
            </a:r>
            <a:r>
              <a:rPr lang="en-GB" sz="1800" b="1" dirty="0"/>
              <a:t>or two or </a:t>
            </a:r>
            <a:r>
              <a:rPr lang="en-GB" sz="1800" b="1" dirty="0" smtClean="0"/>
              <a:t>                </a:t>
            </a:r>
            <a:r>
              <a:rPr lang="en-GB" sz="1800" b="1" dirty="0"/>
              <a:t/>
            </a:r>
            <a:br>
              <a:rPr lang="en-GB" sz="1800" b="1" dirty="0"/>
            </a:br>
            <a:r>
              <a:rPr lang="en-GB" sz="1800" b="1" dirty="0" smtClean="0"/>
              <a:t>                    digit </a:t>
            </a:r>
            <a:r>
              <a:rPr lang="en-GB" sz="1800" b="1" dirty="0"/>
              <a:t>number </a:t>
            </a:r>
            <a:r>
              <a:rPr lang="en-GB" sz="1800" b="1" dirty="0" smtClean="0"/>
              <a:t>                                                     three </a:t>
            </a:r>
            <a:r>
              <a:rPr lang="en-GB" sz="1800" b="1" dirty="0"/>
              <a:t>or four </a:t>
            </a:r>
            <a:r>
              <a:rPr lang="en-GB" sz="1800" b="1" dirty="0" smtClean="0"/>
              <a:t>       </a:t>
            </a:r>
            <a:br>
              <a:rPr lang="en-GB" sz="1800" b="1" dirty="0" smtClean="0"/>
            </a:br>
            <a:r>
              <a:rPr lang="en-GB" sz="1800" b="1" dirty="0"/>
              <a:t> </a:t>
            </a:r>
            <a:r>
              <a:rPr lang="en-GB" sz="1800" b="1" dirty="0" smtClean="0"/>
              <a:t>                                                                                                 </a:t>
            </a:r>
            <a:r>
              <a:rPr lang="en-GB" sz="1800" b="1" dirty="0"/>
              <a:t>digit  number </a:t>
            </a:r>
            <a:r>
              <a:rPr lang="en-GB" sz="1800" b="1" dirty="0" smtClean="0"/>
              <a:t/>
            </a:r>
            <a:br>
              <a:rPr lang="en-GB" sz="1800" b="1" dirty="0" smtClean="0"/>
            </a:br>
            <a:r>
              <a:rPr lang="en-GB" sz="1800" b="1" dirty="0"/>
              <a:t>	</a:t>
            </a:r>
            <a:r>
              <a:rPr lang="en-GB" sz="1800" b="1" dirty="0" smtClean="0"/>
              <a:t>				                       </a:t>
            </a:r>
            <a:r>
              <a:rPr lang="en-GB" sz="1800" b="1" dirty="0"/>
              <a:t>	</a:t>
            </a:r>
            <a:endParaRPr sz="1800" b="1" dirty="0"/>
          </a:p>
          <a:p>
            <a:pPr marL="0" lvl="0" indent="0" algn="l" rtl="0">
              <a:spcBef>
                <a:spcPts val="0"/>
              </a:spcBef>
              <a:spcAft>
                <a:spcPts val="0"/>
              </a:spcAft>
              <a:buNone/>
            </a:pPr>
            <a:r>
              <a:rPr lang="en-GB" sz="1800" b="1" u="sng" dirty="0"/>
              <a:t>Solution:</a:t>
            </a:r>
            <a:endParaRPr sz="1800" b="1" u="sng"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GB" b="1" dirty="0"/>
              <a:t>                 99  * 26 * 9999 = 2,57,37,426            </a:t>
            </a:r>
            <a:r>
              <a:rPr lang="en-GB" dirty="0"/>
              <a:t>  </a:t>
            </a:r>
            <a:endParaRPr dirty="0"/>
          </a:p>
          <a:p>
            <a:pPr marL="0" lvl="0" indent="0" algn="l" rtl="0">
              <a:spcBef>
                <a:spcPts val="0"/>
              </a:spcBef>
              <a:spcAft>
                <a:spcPts val="0"/>
              </a:spcAft>
              <a:buNone/>
            </a:pPr>
            <a:endParaRPr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157850" y="393750"/>
            <a:ext cx="8708400" cy="463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u="sng" dirty="0"/>
              <a:t>COMBINATIONS</a:t>
            </a:r>
            <a:endParaRPr b="1" u="sng"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       Combinations are groups. The members of each group are selected from the available members.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u="sng" dirty="0"/>
              <a:t>Example</a:t>
            </a:r>
            <a:r>
              <a:rPr lang="en-GB" dirty="0"/>
              <a:t>: Three members can be selected from the available three- A, B and 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                 Only one way is ABC</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0" y="57150"/>
            <a:ext cx="8866250" cy="49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t>PERMUTATION &amp; COMBINATION</a:t>
            </a:r>
            <a:endParaRPr b="1"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19150"/>
            <a:ext cx="9144000" cy="4324350"/>
          </a:xfrm>
          <a:prstGeom prst="rect">
            <a:avLst/>
          </a:prstGeom>
        </p:spPr>
      </p:pic>
    </p:spTree>
    <p:extLst>
      <p:ext uri="{BB962C8B-B14F-4D97-AF65-F5344CB8AC3E}">
        <p14:creationId xmlns:p14="http://schemas.microsoft.com/office/powerpoint/2010/main" xmlns="" val="1188509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4"/>
          <p:cNvSpPr txBox="1">
            <a:spLocks noGrp="1"/>
          </p:cNvSpPr>
          <p:nvPr>
            <p:ph type="title"/>
          </p:nvPr>
        </p:nvSpPr>
        <p:spPr>
          <a:xfrm>
            <a:off x="0" y="0"/>
            <a:ext cx="9144000" cy="5143500"/>
          </a:xfrm>
          <a:prstGeom prst="rect">
            <a:avLst/>
          </a:prstGeom>
          <a:solidFill>
            <a:srgbClr val="E91D63"/>
          </a:solidFill>
        </p:spPr>
        <p:txBody>
          <a:bodyPr spcFirstLastPara="1" wrap="square" lIns="91425" tIns="91425" rIns="91425" bIns="91425" anchor="t" anchorCtr="0">
            <a:noAutofit/>
          </a:bodyPr>
          <a:lstStyle/>
          <a:p>
            <a:pPr marL="0" lvl="0" indent="0" algn="ctr" rtl="0">
              <a:spcBef>
                <a:spcPts val="0"/>
              </a:spcBef>
              <a:spcAft>
                <a:spcPts val="0"/>
              </a:spcAft>
              <a:buNone/>
            </a:pPr>
            <a:endParaRPr sz="3000" b="1" i="1" u="sng" smtClean="0"/>
          </a:p>
          <a:p>
            <a:pPr marL="0" lvl="0" indent="0" algn="ctr" rtl="0">
              <a:spcBef>
                <a:spcPts val="0"/>
              </a:spcBef>
              <a:spcAft>
                <a:spcPts val="0"/>
              </a:spcAft>
              <a:buNone/>
            </a:pPr>
            <a:r>
              <a:rPr lang="en-GB" sz="3000" b="1" i="1" u="sng" smtClean="0"/>
              <a:t>Addition Theorem on Probability</a:t>
            </a:r>
            <a:endParaRPr sz="3000" b="1" i="1" u="sng" smtClean="0"/>
          </a:p>
          <a:p>
            <a:pPr marL="0" lvl="0" indent="0" algn="l" rtl="0">
              <a:spcBef>
                <a:spcPts val="0"/>
              </a:spcBef>
              <a:spcAft>
                <a:spcPts val="0"/>
              </a:spcAft>
              <a:buNone/>
            </a:pPr>
            <a:endParaRPr smtClean="0"/>
          </a:p>
          <a:p>
            <a:pPr marL="0" lvl="0" indent="0" algn="l" rtl="0">
              <a:spcBef>
                <a:spcPts val="0"/>
              </a:spcBef>
              <a:spcAft>
                <a:spcPts val="0"/>
              </a:spcAft>
              <a:buNone/>
            </a:pPr>
            <a:r>
              <a:rPr lang="en-GB" b="1" u="sng" smtClean="0"/>
              <a:t>Statement</a:t>
            </a:r>
            <a:endParaRPr b="1" u="sng" smtClean="0"/>
          </a:p>
          <a:p>
            <a:pPr marL="0" lvl="0" indent="0" algn="l" rtl="0">
              <a:spcBef>
                <a:spcPts val="0"/>
              </a:spcBef>
              <a:spcAft>
                <a:spcPts val="0"/>
              </a:spcAft>
              <a:buNone/>
            </a:pPr>
            <a:r>
              <a:rPr lang="en-GB" b="1" u="sng" smtClean="0"/>
              <a:t>  </a:t>
            </a:r>
            <a:endParaRPr smtClean="0"/>
          </a:p>
          <a:p>
            <a:pPr marL="0" lvl="0" indent="0" algn="l" rtl="0">
              <a:spcBef>
                <a:spcPts val="0"/>
              </a:spcBef>
              <a:spcAft>
                <a:spcPts val="0"/>
              </a:spcAft>
              <a:buNone/>
            </a:pPr>
            <a:r>
              <a:rPr lang="en-GB" smtClean="0"/>
              <a:t> </a:t>
            </a:r>
            <a:r>
              <a:rPr lang="en-GB" b="1" smtClean="0"/>
              <a:t> If A and B are any two events of the sample space S and are not disjoint, </a:t>
            </a:r>
            <a:endParaRPr b="1" smtClean="0"/>
          </a:p>
          <a:p>
            <a:pPr marL="0" lvl="0" indent="0" algn="l" rtl="0">
              <a:spcBef>
                <a:spcPts val="0"/>
              </a:spcBef>
              <a:spcAft>
                <a:spcPts val="0"/>
              </a:spcAft>
              <a:buNone/>
            </a:pPr>
            <a:endParaRPr b="1" smtClean="0"/>
          </a:p>
          <a:p>
            <a:pPr marL="0" lvl="0" indent="0" algn="l" rtl="0">
              <a:spcBef>
                <a:spcPts val="0"/>
              </a:spcBef>
              <a:spcAft>
                <a:spcPts val="0"/>
              </a:spcAft>
              <a:buNone/>
            </a:pPr>
            <a:r>
              <a:rPr lang="en-GB" b="1" smtClean="0"/>
              <a:t>                    P(AUB) = P(A) + P(B)- P(A∩B).</a:t>
            </a:r>
            <a:endParaRPr b="1" smtClean="0"/>
          </a:p>
          <a:p>
            <a:pPr marL="0" lvl="0" indent="0" algn="l" rtl="0">
              <a:spcBef>
                <a:spcPts val="0"/>
              </a:spcBef>
              <a:spcAft>
                <a:spcPts val="0"/>
              </a:spcAft>
              <a:buNone/>
            </a:pPr>
            <a:endParaRPr dirty="0"/>
          </a:p>
        </p:txBody>
      </p:sp>
      <p:sp>
        <p:nvSpPr>
          <p:cNvPr id="273" name="Google Shape;273;p24"/>
          <p:cNvSpPr txBox="1"/>
          <p:nvPr/>
        </p:nvSpPr>
        <p:spPr>
          <a:xfrm>
            <a:off x="3157125" y="919950"/>
            <a:ext cx="4077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0" y="0"/>
            <a:ext cx="9144000" cy="5143500"/>
          </a:xfrm>
          <a:prstGeom prst="rect">
            <a:avLst/>
          </a:prstGeom>
          <a:blipFill>
            <a:blip r:embed="rId3"/>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t" anchorCtr="0">
            <a:noAutofit/>
          </a:bodyPr>
          <a:lstStyle/>
          <a:p>
            <a:pPr lvl="0">
              <a:lnSpc>
                <a:spcPct val="115000"/>
              </a:lnSpc>
            </a:pPr>
            <a:endParaRPr lang="en-US" b="1" dirty="0"/>
          </a:p>
        </p:txBody>
      </p:sp>
      <p:pic>
        <p:nvPicPr>
          <p:cNvPr id="6" name="Google Shape;280;p25"/>
          <p:cNvPicPr preferRelativeResize="0"/>
          <p:nvPr/>
        </p:nvPicPr>
        <p:blipFill>
          <a:blip r:embed="rId4">
            <a:alphaModFix/>
          </a:blip>
          <a:stretch>
            <a:fillRect/>
          </a:stretch>
        </p:blipFill>
        <p:spPr>
          <a:xfrm>
            <a:off x="1752600" y="514350"/>
            <a:ext cx="5867400" cy="3962400"/>
          </a:xfrm>
          <a:prstGeom prst="rect">
            <a:avLst/>
          </a:prstGeom>
          <a:noFill/>
          <a:ln>
            <a:noFill/>
          </a:ln>
        </p:spPr>
      </p:pic>
    </p:spTree>
    <p:extLst>
      <p:ext uri="{BB962C8B-B14F-4D97-AF65-F5344CB8AC3E}">
        <p14:creationId xmlns:p14="http://schemas.microsoft.com/office/powerpoint/2010/main" xmlns="" val="215700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0" y="0"/>
            <a:ext cx="9144000" cy="5143500"/>
          </a:xfrm>
          <a:prstGeom prst="rect">
            <a:avLst/>
          </a:prstGeom>
          <a:blipFill>
            <a:blip r:embed="rId3"/>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t" anchorCtr="0">
            <a:noAutofit/>
          </a:bodyPr>
          <a:lstStyle/>
          <a:p>
            <a:pPr lvl="0">
              <a:lnSpc>
                <a:spcPct val="115000"/>
              </a:lnSpc>
            </a:pPr>
            <a:r>
              <a:rPr lang="en-US" sz="3000" dirty="0"/>
              <a:t> </a:t>
            </a:r>
            <a:r>
              <a:rPr lang="en-US" sz="3000" dirty="0" smtClean="0"/>
              <a:t>        </a:t>
            </a:r>
            <a:br>
              <a:rPr lang="en-US" sz="3000" dirty="0" smtClean="0"/>
            </a:br>
            <a:r>
              <a:rPr lang="en-US" sz="3000" dirty="0"/>
              <a:t>	</a:t>
            </a:r>
            <a:r>
              <a:rPr lang="en-US" sz="3000" dirty="0" smtClean="0"/>
              <a:t>  </a:t>
            </a:r>
            <a:r>
              <a:rPr lang="en-US" sz="3000" b="1" u="sng" dirty="0"/>
              <a:t>Example:</a:t>
            </a:r>
            <a:br>
              <a:rPr lang="en-US" sz="3000" b="1" u="sng" dirty="0"/>
            </a:br>
            <a:r>
              <a:rPr lang="en-US" sz="3000" dirty="0"/>
              <a:t/>
            </a:r>
            <a:br>
              <a:rPr lang="en-US" sz="3000" dirty="0"/>
            </a:br>
            <a:r>
              <a:rPr lang="en-US" sz="3000" dirty="0" smtClean="0"/>
              <a:t>       From </a:t>
            </a:r>
            <a:r>
              <a:rPr lang="en-US" sz="3000" dirty="0"/>
              <a:t>a pack of well shuffled playing cards, </a:t>
            </a:r>
            <a:br>
              <a:rPr lang="en-US" sz="3000" dirty="0"/>
            </a:br>
            <a:r>
              <a:rPr lang="en-US" sz="3000" dirty="0" smtClean="0"/>
              <a:t>       </a:t>
            </a:r>
            <a:r>
              <a:rPr lang="en-US" sz="3000" b="1" dirty="0" smtClean="0"/>
              <a:t>one </a:t>
            </a:r>
            <a:r>
              <a:rPr lang="en-US" sz="3000" b="1" dirty="0"/>
              <a:t>card is drawn</a:t>
            </a:r>
            <a:r>
              <a:rPr lang="en-US" sz="3000" dirty="0"/>
              <a:t> at random. What is the </a:t>
            </a:r>
            <a:r>
              <a:rPr lang="en-US" sz="3000" dirty="0" smtClean="0"/>
              <a:t>      </a:t>
            </a:r>
            <a:br>
              <a:rPr lang="en-US" sz="3000" dirty="0" smtClean="0"/>
            </a:br>
            <a:r>
              <a:rPr lang="en-US" sz="3000" dirty="0"/>
              <a:t> </a:t>
            </a:r>
            <a:r>
              <a:rPr lang="en-US" sz="3000" dirty="0" smtClean="0"/>
              <a:t>      probability </a:t>
            </a:r>
            <a:r>
              <a:rPr lang="en-US" sz="3000" dirty="0"/>
              <a:t>that it is </a:t>
            </a:r>
            <a:r>
              <a:rPr lang="en-US" sz="3000" b="1" dirty="0"/>
              <a:t>a king </a:t>
            </a:r>
            <a:r>
              <a:rPr lang="en-US" sz="3000" b="1" dirty="0" smtClean="0"/>
              <a:t>          or </a:t>
            </a:r>
            <a:r>
              <a:rPr lang="en-US" sz="3000" b="1" dirty="0"/>
              <a:t>a </a:t>
            </a:r>
            <a:r>
              <a:rPr lang="en-US" sz="3000" b="1" dirty="0" smtClean="0"/>
              <a:t>   </a:t>
            </a:r>
            <a:br>
              <a:rPr lang="en-US" sz="3000" b="1" dirty="0" smtClean="0"/>
            </a:br>
            <a:r>
              <a:rPr lang="en-US" sz="3000" b="1" dirty="0"/>
              <a:t> </a:t>
            </a:r>
            <a:r>
              <a:rPr lang="en-US" sz="3000" b="1" dirty="0" smtClean="0"/>
              <a:t>      spades     </a:t>
            </a:r>
            <a:r>
              <a:rPr lang="en-US" sz="3000" dirty="0" smtClean="0"/>
              <a:t>?</a:t>
            </a:r>
            <a:endParaRPr lang="en-US" b="1" dirty="0"/>
          </a:p>
        </p:txBody>
      </p:sp>
      <p:pic>
        <p:nvPicPr>
          <p:cNvPr id="3" name="Picture 2" descr="C:\Users\welcome\Pictures\Stat\4467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59231" y="3347803"/>
            <a:ext cx="412750" cy="412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welcome\Pictures\Stat\images0000.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9800" y="2755300"/>
            <a:ext cx="914401" cy="91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8537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0" y="0"/>
            <a:ext cx="9144000" cy="5143500"/>
          </a:xfrm>
          <a:prstGeom prst="rect">
            <a:avLst/>
          </a:prstGeom>
          <a:blipFill>
            <a:blip r:embed="rId3"/>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t" anchorCtr="0">
            <a:noAutofit/>
          </a:bodyPr>
          <a:lstStyle/>
          <a:p>
            <a:pPr lvl="0"/>
            <a:r>
              <a:rPr lang="en-US" sz="2000" dirty="0" smtClean="0"/>
              <a:t> </a:t>
            </a:r>
            <a:r>
              <a:rPr lang="en-US" sz="2800" b="1" u="sng" dirty="0"/>
              <a:t>Solution:</a:t>
            </a:r>
            <a:br>
              <a:rPr lang="en-US" sz="2800" b="1" u="sng" dirty="0"/>
            </a:br>
            <a:r>
              <a:rPr lang="en-US" sz="2800" dirty="0"/>
              <a:t> Let A be a King, B be a Spade; n = 52</a:t>
            </a:r>
            <a:br>
              <a:rPr lang="en-US" sz="2800" dirty="0"/>
            </a:br>
            <a:r>
              <a:rPr lang="en-US" sz="2800" b="1" dirty="0" smtClean="0"/>
              <a:t>To </a:t>
            </a:r>
            <a:r>
              <a:rPr lang="en-US" sz="2800" b="1" dirty="0"/>
              <a:t>find</a:t>
            </a:r>
            <a:r>
              <a:rPr lang="en-US" sz="2800" dirty="0"/>
              <a:t>: P(AUB</a:t>
            </a:r>
            <a:r>
              <a:rPr lang="en-US" dirty="0" smtClean="0"/>
              <a:t>)  </a:t>
            </a:r>
            <a:r>
              <a:rPr lang="en-US" sz="2000" dirty="0"/>
              <a:t/>
            </a:r>
            <a:br>
              <a:rPr lang="en-US" sz="2000" dirty="0"/>
            </a:br>
            <a:r>
              <a:rPr lang="en-US" sz="2000" dirty="0"/>
              <a:t/>
            </a:r>
            <a:br>
              <a:rPr lang="en-US" sz="2000" dirty="0"/>
            </a:br>
            <a:r>
              <a:rPr lang="en-US" sz="2800" dirty="0"/>
              <a:t>A, B and A∩B are 4,  13 and 1 respectively.</a:t>
            </a:r>
            <a:br>
              <a:rPr lang="en-US" sz="2800" dirty="0"/>
            </a:br>
            <a:r>
              <a:rPr lang="en-US" sz="2800" dirty="0"/>
              <a:t/>
            </a:r>
            <a:br>
              <a:rPr lang="en-US" sz="2800" dirty="0"/>
            </a:br>
            <a:r>
              <a:rPr lang="en-US" sz="2800" dirty="0"/>
              <a:t>P(A) = 4/52 ;  P(B) = 13/52 ; P(A∩B) = 1/52</a:t>
            </a:r>
            <a:br>
              <a:rPr lang="en-US" sz="2800" dirty="0"/>
            </a:br>
            <a:r>
              <a:rPr lang="en-US" sz="2800" dirty="0"/>
              <a:t/>
            </a:r>
            <a:br>
              <a:rPr lang="en-US" sz="2800" dirty="0"/>
            </a:br>
            <a:r>
              <a:rPr lang="en-US" sz="2800" b="1" dirty="0"/>
              <a:t>               P(AUB) = P(A) + P(B)  - P(A∩B)</a:t>
            </a:r>
            <a:br>
              <a:rPr lang="en-US" sz="2800" b="1" dirty="0"/>
            </a:br>
            <a:r>
              <a:rPr lang="en-US" sz="2800" dirty="0"/>
              <a:t>                                = 4/52 + 13/52 - </a:t>
            </a:r>
            <a:r>
              <a:rPr lang="en-US" sz="2800" dirty="0" smtClean="0"/>
              <a:t>1/52</a:t>
            </a:r>
            <a:br>
              <a:rPr lang="en-US" sz="2800" dirty="0" smtClean="0"/>
            </a:br>
            <a:r>
              <a:rPr lang="en-US" sz="2800" dirty="0"/>
              <a:t>	</a:t>
            </a:r>
            <a:r>
              <a:rPr lang="en-US" sz="2800" dirty="0" smtClean="0"/>
              <a:t>	             = 16/52   </a:t>
            </a:r>
            <a:r>
              <a:rPr lang="en-US" sz="2800" dirty="0"/>
              <a:t>= 4/13</a:t>
            </a:r>
            <a:br>
              <a:rPr lang="en-US" sz="2800" dirty="0"/>
            </a:br>
            <a:r>
              <a:rPr lang="en-US" sz="2800" dirty="0"/>
              <a:t>                              </a:t>
            </a:r>
            <a:r>
              <a:rPr lang="en-US" sz="2800" dirty="0" smtClean="0"/>
              <a:t>                       </a:t>
            </a:r>
            <a:endParaRPr lang="en-US" sz="3200" b="1" dirty="0"/>
          </a:p>
        </p:txBody>
      </p:sp>
    </p:spTree>
    <p:extLst>
      <p:ext uri="{BB962C8B-B14F-4D97-AF65-F5344CB8AC3E}">
        <p14:creationId xmlns:p14="http://schemas.microsoft.com/office/powerpoint/2010/main" xmlns="" val="3312563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6"/>
          <p:cNvSpPr txBox="1">
            <a:spLocks noGrp="1"/>
          </p:cNvSpPr>
          <p:nvPr>
            <p:ph type="title"/>
          </p:nvPr>
        </p:nvSpPr>
        <p:spPr>
          <a:xfrm>
            <a:off x="0" y="2721"/>
            <a:ext cx="9175668" cy="1377729"/>
          </a:xfrm>
          <a:prstGeom prst="rect">
            <a:avLst/>
          </a:prstGeom>
          <a:solidFill>
            <a:srgbClr val="FF9900"/>
          </a:solidFill>
        </p:spPr>
        <p:txBody>
          <a:bodyPr spcFirstLastPara="1" wrap="square" lIns="91425" tIns="91425" rIns="91425" bIns="91425" anchor="t" anchorCtr="0">
            <a:noAutofit/>
          </a:bodyPr>
          <a:lstStyle/>
          <a:p>
            <a:pPr lvl="0" algn="ctr"/>
            <a:r>
              <a:rPr lang="en-US" sz="3200" b="1" i="1" u="sng" dirty="0" smtClean="0"/>
              <a:t/>
            </a:r>
            <a:br>
              <a:rPr lang="en-US" sz="3200" b="1" i="1" u="sng" dirty="0" smtClean="0"/>
            </a:br>
            <a:r>
              <a:rPr lang="en-US" sz="3200" b="1" i="1" u="sng" dirty="0" smtClean="0"/>
              <a:t>Multiplication </a:t>
            </a:r>
            <a:r>
              <a:rPr lang="en-US" sz="3200" b="1" i="1" u="sng" dirty="0"/>
              <a:t>Theorem on Probability</a:t>
            </a:r>
          </a:p>
        </p:txBody>
      </p:sp>
      <p:sp>
        <p:nvSpPr>
          <p:cNvPr id="286" name="Google Shape;286;p26"/>
          <p:cNvSpPr txBox="1"/>
          <p:nvPr/>
        </p:nvSpPr>
        <p:spPr>
          <a:xfrm>
            <a:off x="3157125" y="919950"/>
            <a:ext cx="4077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 name="Rectangle 2"/>
          <p:cNvSpPr/>
          <p:nvPr/>
        </p:nvSpPr>
        <p:spPr>
          <a:xfrm>
            <a:off x="0" y="1380450"/>
            <a:ext cx="9144000" cy="3539430"/>
          </a:xfrm>
          <a:prstGeom prst="rect">
            <a:avLst/>
          </a:prstGeom>
        </p:spPr>
        <p:txBody>
          <a:bodyPr wrap="square">
            <a:spAutoFit/>
          </a:bodyPr>
          <a:lstStyle/>
          <a:p>
            <a:pPr lvl="0"/>
            <a:r>
              <a:rPr lang="en-US" sz="2800" b="1" u="sng" dirty="0">
                <a:solidFill>
                  <a:schemeClr val="bg1"/>
                </a:solidFill>
              </a:rPr>
              <a:t>Statement:</a:t>
            </a:r>
          </a:p>
          <a:p>
            <a:pPr lvl="0"/>
            <a:r>
              <a:rPr lang="en-US" sz="2800" dirty="0">
                <a:solidFill>
                  <a:schemeClr val="bg1"/>
                </a:solidFill>
              </a:rPr>
              <a:t> </a:t>
            </a:r>
          </a:p>
          <a:p>
            <a:pPr lvl="0"/>
            <a:r>
              <a:rPr lang="en-US" sz="2800" b="1" dirty="0">
                <a:solidFill>
                  <a:schemeClr val="bg1"/>
                </a:solidFill>
              </a:rPr>
              <a:t>   If A and B are any two events which are not       </a:t>
            </a:r>
          </a:p>
          <a:p>
            <a:pPr lvl="0"/>
            <a:r>
              <a:rPr lang="en-US" sz="2800" b="1" dirty="0">
                <a:solidFill>
                  <a:schemeClr val="bg1"/>
                </a:solidFill>
              </a:rPr>
              <a:t>   independent,  </a:t>
            </a:r>
          </a:p>
          <a:p>
            <a:pPr lvl="0"/>
            <a:r>
              <a:rPr lang="en-US" sz="2800" dirty="0">
                <a:solidFill>
                  <a:schemeClr val="bg1"/>
                </a:solidFill>
              </a:rPr>
              <a:t>   				</a:t>
            </a:r>
          </a:p>
          <a:p>
            <a:pPr lvl="0"/>
            <a:r>
              <a:rPr lang="en-US" sz="2800" b="1" dirty="0">
                <a:solidFill>
                  <a:schemeClr val="bg1"/>
                </a:solidFill>
              </a:rPr>
              <a:t>        P(A∩B) = P(A)  P(B/A)  </a:t>
            </a:r>
            <a:r>
              <a:rPr lang="en-US" sz="2800" dirty="0">
                <a:solidFill>
                  <a:schemeClr val="bg1"/>
                </a:solidFill>
              </a:rPr>
              <a:t>if A precedes B</a:t>
            </a:r>
          </a:p>
          <a:p>
            <a:pPr lvl="0"/>
            <a:r>
              <a:rPr lang="en-US" sz="2800" b="1" dirty="0">
                <a:solidFill>
                  <a:schemeClr val="bg1"/>
                </a:solidFill>
              </a:rPr>
              <a:t>                        </a:t>
            </a:r>
            <a:r>
              <a:rPr lang="en-US" sz="2800" b="1" dirty="0" smtClean="0">
                <a:solidFill>
                  <a:schemeClr val="bg1"/>
                </a:solidFill>
              </a:rPr>
              <a:t>              or                     </a:t>
            </a:r>
            <a:endParaRPr lang="en-US" sz="2800" b="1" dirty="0">
              <a:solidFill>
                <a:schemeClr val="bg1"/>
              </a:solidFill>
            </a:endParaRPr>
          </a:p>
          <a:p>
            <a:pPr lvl="0"/>
            <a:r>
              <a:rPr lang="en-US" sz="2800" b="1" dirty="0">
                <a:solidFill>
                  <a:schemeClr val="bg1"/>
                </a:solidFill>
              </a:rPr>
              <a:t>                      = P(A)  P(A/B)  </a:t>
            </a:r>
            <a:r>
              <a:rPr lang="en-US" sz="2800" dirty="0">
                <a:solidFill>
                  <a:schemeClr val="bg1"/>
                </a:solidFill>
              </a:rPr>
              <a:t>if B precedes A</a:t>
            </a:r>
          </a:p>
        </p:txBody>
      </p:sp>
    </p:spTree>
    <p:extLst>
      <p:ext uri="{BB962C8B-B14F-4D97-AF65-F5344CB8AC3E}">
        <p14:creationId xmlns:p14="http://schemas.microsoft.com/office/powerpoint/2010/main" xmlns="" val="12021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18"/>
          <p:cNvSpPr txBox="1"/>
          <p:nvPr/>
        </p:nvSpPr>
        <p:spPr>
          <a:xfrm>
            <a:off x="144700" y="3866625"/>
            <a:ext cx="3670200" cy="11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600" b="1">
                <a:solidFill>
                  <a:srgbClr val="FF0000"/>
                </a:solidFill>
                <a:latin typeface="Lato"/>
                <a:ea typeface="Lato"/>
                <a:cs typeface="Lato"/>
                <a:sym typeface="Lato"/>
              </a:rPr>
              <a:t>Unit 5</a:t>
            </a:r>
            <a:endParaRPr sz="9600" b="1">
              <a:solidFill>
                <a:srgbClr val="FF0000"/>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157850" y="393750"/>
            <a:ext cx="8708400" cy="4631400"/>
          </a:xfrm>
          <a:prstGeom prst="rect">
            <a:avLst/>
          </a:prstGeom>
        </p:spPr>
        <p:txBody>
          <a:bodyPr spcFirstLastPara="1" wrap="square" lIns="91425" tIns="91425" rIns="91425" bIns="91425" anchor="t" anchorCtr="0">
            <a:noAutofit/>
          </a:bodyPr>
          <a:lstStyle/>
          <a:p>
            <a:pPr lvl="0"/>
            <a:r>
              <a:rPr lang="en-US" b="1" dirty="0" smtClean="0"/>
              <a:t>                                        </a:t>
            </a:r>
            <a:r>
              <a:rPr lang="en-US" b="1" u="sng" dirty="0" smtClean="0"/>
              <a:t>Example</a:t>
            </a:r>
            <a:r>
              <a:rPr lang="en-US" b="1" u="sng" dirty="0"/>
              <a:t>:</a:t>
            </a:r>
            <a:br>
              <a:rPr lang="en-US" b="1" u="sng" dirty="0"/>
            </a:br>
            <a:r>
              <a:rPr lang="en-US" dirty="0"/>
              <a:t> </a:t>
            </a:r>
            <a:br>
              <a:rPr lang="en-US" dirty="0"/>
            </a:br>
            <a:r>
              <a:rPr lang="en-US" dirty="0"/>
              <a:t/>
            </a:r>
            <a:br>
              <a:rPr lang="en-US" dirty="0"/>
            </a:br>
            <a:r>
              <a:rPr lang="en-US" dirty="0"/>
              <a:t>From a bag containing </a:t>
            </a:r>
            <a:r>
              <a:rPr lang="en-US" b="1" dirty="0"/>
              <a:t>3 white</a:t>
            </a:r>
            <a:r>
              <a:rPr lang="en-US" dirty="0"/>
              <a:t> and </a:t>
            </a:r>
            <a:r>
              <a:rPr lang="en-US" b="1" dirty="0"/>
              <a:t>5 red balls</a:t>
            </a:r>
            <a:r>
              <a:rPr lang="en-US" dirty="0"/>
              <a:t> of identical size, </a:t>
            </a:r>
            <a:r>
              <a:rPr lang="en-US" b="1" dirty="0"/>
              <a:t>two balls are drawn</a:t>
            </a:r>
            <a:r>
              <a:rPr lang="en-US" dirty="0"/>
              <a:t> at random one after another. Find the probability of getting white balls in both the draws if the draws are </a:t>
            </a:r>
            <a:br>
              <a:rPr lang="en-US" dirty="0"/>
            </a:br>
            <a:r>
              <a:rPr lang="en-US" dirty="0"/>
              <a:t>           </a:t>
            </a:r>
            <a:br>
              <a:rPr lang="en-US" dirty="0"/>
            </a:br>
            <a:r>
              <a:rPr lang="en-US" dirty="0"/>
              <a:t>                 </a:t>
            </a:r>
            <a:r>
              <a:rPr lang="en-US" b="1" dirty="0"/>
              <a:t>(</a:t>
            </a:r>
            <a:r>
              <a:rPr lang="en-US" b="1" dirty="0" err="1"/>
              <a:t>i</a:t>
            </a:r>
            <a:r>
              <a:rPr lang="en-US" b="1" dirty="0"/>
              <a:t>) without replacement</a:t>
            </a:r>
            <a:br>
              <a:rPr lang="en-US" b="1" dirty="0"/>
            </a:br>
            <a:r>
              <a:rPr lang="en-US" b="1" dirty="0"/>
              <a:t>                </a:t>
            </a:r>
            <a:r>
              <a:rPr lang="en-US" b="1" dirty="0" smtClean="0"/>
              <a:t>(</a:t>
            </a:r>
            <a:r>
              <a:rPr lang="en-US" b="1" dirty="0"/>
              <a:t>ii) with replacement</a:t>
            </a:r>
            <a:endParaRPr dirty="0"/>
          </a:p>
        </p:txBody>
      </p:sp>
    </p:spTree>
    <p:extLst>
      <p:ext uri="{BB962C8B-B14F-4D97-AF65-F5344CB8AC3E}">
        <p14:creationId xmlns:p14="http://schemas.microsoft.com/office/powerpoint/2010/main" xmlns="" val="3554123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67" name="Google Shape;267;p23"/>
              <p:cNvSpPr txBox="1">
                <a:spLocks noGrp="1"/>
              </p:cNvSpPr>
              <p:nvPr>
                <p:ph type="title"/>
              </p:nvPr>
            </p:nvSpPr>
            <p:spPr>
              <a:xfrm>
                <a:off x="0" y="0"/>
                <a:ext cx="9144000" cy="5143500"/>
              </a:xfrm>
              <a:prstGeom prst="rect">
                <a:avLst/>
              </a:prstGeom>
            </p:spPr>
            <p:txBody>
              <a:bodyPr spcFirstLastPara="1" wrap="square" lIns="91425" tIns="91425" rIns="91425" bIns="91425" anchor="t" anchorCtr="0">
                <a:noAutofit/>
              </a:bodyPr>
              <a:lstStyle/>
              <a:p>
                <a:pPr lvl="0"/>
                <a:r>
                  <a:rPr lang="en-US" b="1" dirty="0" smtClean="0"/>
                  <a:t/>
                </a:r>
                <a:r>
                  <a:rPr lang="en-GB" b="1" u="sng" dirty="0"/>
                  <a:t>Solution:</a:t>
                </a:r>
                <a:br>
                  <a:rPr lang="en-GB" b="1" u="sng" dirty="0"/>
                </a:br>
                <a:r>
                  <a:rPr lang="en-GB" b="1" dirty="0"/>
                  <a:t/>
                </a:r>
                <a:r>
                  <a:rPr lang="en-GB" dirty="0"/>
                  <a:t>Let A- white ball in the first draw;</a:t>
                </a:r>
                <a:br>
                  <a:rPr lang="en-GB" dirty="0"/>
                </a:br>
                <a:r>
                  <a:rPr lang="en-GB" dirty="0"/>
                  <a:t>                  B- white ball in the second draw.</a:t>
                </a:r>
                <a:br>
                  <a:rPr lang="en-GB" dirty="0"/>
                </a:br>
                <a:r>
                  <a:rPr lang="en-GB" dirty="0"/>
                  <a:t/>
                </a:r>
                <a:br>
                  <a:rPr lang="en-GB" dirty="0"/>
                </a:br>
                <a:r>
                  <a:rPr lang="en-GB" b="1" dirty="0"/>
                  <a:t>To find P(A∩B)</a:t>
                </a:r>
                <a:br>
                  <a:rPr lang="en-GB" b="1" dirty="0"/>
                </a:br>
                <a:r>
                  <a:rPr lang="en-GB" dirty="0"/>
                  <a:t>		  (</a:t>
                </a:r>
                <a:r>
                  <a:rPr lang="en-GB" dirty="0" err="1"/>
                  <a:t>i</a:t>
                </a:r>
                <a:r>
                  <a:rPr lang="en-GB" dirty="0"/>
                  <a:t>) P(A)</a:t>
                </a:r>
                <a:r>
                  <a:rPr lang="en-GB" b="1" dirty="0"/>
                  <a:t> = </a:t>
                </a:r>
                <a14:m>
                  <m:oMath xmlns:m="http://schemas.openxmlformats.org/officeDocument/2006/math">
                    <m:f>
                      <m:fPr>
                        <m:ctrlPr>
                          <a:rPr lang="ar-AE" sz="3200" i="1">
                            <a:latin typeface="Cambria Math"/>
                          </a:rPr>
                        </m:ctrlPr>
                      </m:fPr>
                      <m:num>
                        <m:r>
                          <a:rPr lang="en-US" sz="3200" i="1">
                            <a:latin typeface="Cambria Math"/>
                          </a:rPr>
                          <m:t>3</m:t>
                        </m:r>
                      </m:num>
                      <m:den>
                        <m:r>
                          <a:rPr lang="en-US" sz="3200" i="1">
                            <a:latin typeface="Cambria Math"/>
                          </a:rPr>
                          <m:t>8</m:t>
                        </m:r>
                      </m:den>
                    </m:f>
                    <m:r>
                      <a:rPr lang="en-US" sz="3200" i="1">
                        <a:latin typeface="Cambria Math"/>
                      </a:rPr>
                      <m:t> </m:t>
                    </m:r>
                  </m:oMath>
                </a14:m>
                <a:r>
                  <a:rPr lang="en-GB" dirty="0"/>
                  <a:t>	 P(B/A)</a:t>
                </a:r>
                <a:r>
                  <a:rPr lang="en-GB" b="1" dirty="0"/>
                  <a:t> = </a:t>
                </a:r>
                <a14:m>
                  <m:oMath xmlns:m="http://schemas.openxmlformats.org/officeDocument/2006/math">
                    <m:f>
                      <m:fPr>
                        <m:ctrlPr>
                          <a:rPr lang="ar-AE" sz="3200" i="1">
                            <a:latin typeface="Cambria Math"/>
                          </a:rPr>
                        </m:ctrlPr>
                      </m:fPr>
                      <m:num>
                        <m:r>
                          <a:rPr lang="ar-AE" sz="3200" i="1">
                            <a:latin typeface="Cambria Math"/>
                          </a:rPr>
                          <m:t>2</m:t>
                        </m:r>
                      </m:num>
                      <m:den>
                        <m:r>
                          <a:rPr lang="en-US" sz="3200" i="1">
                            <a:latin typeface="Cambria Math"/>
                          </a:rPr>
                          <m:t>7</m:t>
                        </m:r>
                      </m:den>
                    </m:f>
                  </m:oMath>
                </a14:m>
                <a:r>
                  <a:rPr lang="en-GB" dirty="0"/>
                  <a:t/>
                </a:r>
                <a:br>
                  <a:rPr lang="en-GB" dirty="0"/>
                </a:br>
                <a:r>
                  <a:rPr lang="en-GB" dirty="0"/>
                  <a:t/>
                </a:r>
                <a:br>
                  <a:rPr lang="en-GB" dirty="0"/>
                </a:br>
                <a:r>
                  <a:rPr lang="en-GB" dirty="0"/>
                  <a:t>                           P(A∩B) = P(A)  P(B/A) </a:t>
                </a:r>
                <a:br>
                  <a:rPr lang="en-GB" dirty="0"/>
                </a:br>
                <a:r>
                  <a:rPr lang="en-GB" b="1" u="sng" dirty="0"/>
                  <a:t/>
                </a:r>
                <a:br>
                  <a:rPr lang="en-GB" b="1" u="sng" dirty="0"/>
                </a:br>
                <a:r>
                  <a:rPr lang="en-GB" dirty="0"/>
                  <a:t>	                               = </a:t>
                </a:r>
                <a14:m>
                  <m:oMath xmlns:m="http://schemas.openxmlformats.org/officeDocument/2006/math">
                    <m:f>
                      <m:fPr>
                        <m:ctrlPr>
                          <a:rPr lang="ar-AE" sz="3200" i="1">
                            <a:latin typeface="Cambria Math"/>
                          </a:rPr>
                        </m:ctrlPr>
                      </m:fPr>
                      <m:num>
                        <m:r>
                          <a:rPr lang="en-US" sz="3200" i="1">
                            <a:latin typeface="Cambria Math"/>
                          </a:rPr>
                          <m:t>3</m:t>
                        </m:r>
                      </m:num>
                      <m:den>
                        <m:r>
                          <a:rPr lang="en-US" sz="3200" i="1">
                            <a:latin typeface="Cambria Math"/>
                          </a:rPr>
                          <m:t>8</m:t>
                        </m:r>
                      </m:den>
                    </m:f>
                  </m:oMath>
                </a14:m>
                <a:r>
                  <a:rPr lang="en-GB" sz="3200" dirty="0"/>
                  <a:t/>
                </a:r>
                <a14:m>
                  <m:oMath xmlns:m="http://schemas.openxmlformats.org/officeDocument/2006/math">
                    <m:r>
                      <a:rPr lang="en-GB" sz="3200" i="1" dirty="0">
                        <a:latin typeface="Cambria Math"/>
                        <a:ea typeface="Cambria Math"/>
                      </a:rPr>
                      <m:t>×</m:t>
                    </m:r>
                  </m:oMath>
                </a14:m>
                <a:r>
                  <a:rPr lang="en-GB" sz="3200" dirty="0"/>
                  <a:t/>
                </a:r>
                <a14:m>
                  <m:oMath xmlns:m="http://schemas.openxmlformats.org/officeDocument/2006/math">
                    <m:f>
                      <m:fPr>
                        <m:ctrlPr>
                          <a:rPr lang="ar-AE" sz="3200" i="1">
                            <a:latin typeface="Cambria Math"/>
                          </a:rPr>
                        </m:ctrlPr>
                      </m:fPr>
                      <m:num>
                        <m:r>
                          <a:rPr lang="ar-AE" sz="3200" i="1">
                            <a:latin typeface="Cambria Math"/>
                          </a:rPr>
                          <m:t>2</m:t>
                        </m:r>
                      </m:num>
                      <m:den>
                        <m:r>
                          <a:rPr lang="en-US" sz="3200" i="1">
                            <a:latin typeface="Cambria Math"/>
                          </a:rPr>
                          <m:t>7</m:t>
                        </m:r>
                      </m:den>
                    </m:f>
                  </m:oMath>
                </a14:m>
                <a:r>
                  <a:rPr lang="en-GB" dirty="0"/>
                  <a:t>   = </a:t>
                </a:r>
                <a14:m>
                  <m:oMath xmlns:m="http://schemas.openxmlformats.org/officeDocument/2006/math">
                    <m:f>
                      <m:fPr>
                        <m:ctrlPr>
                          <a:rPr lang="ar-AE" sz="3200" i="1">
                            <a:latin typeface="Cambria Math"/>
                          </a:rPr>
                        </m:ctrlPr>
                      </m:fPr>
                      <m:num>
                        <m:r>
                          <a:rPr lang="en-US" sz="3200" i="1">
                            <a:latin typeface="Cambria Math"/>
                          </a:rPr>
                          <m:t>3</m:t>
                        </m:r>
                      </m:num>
                      <m:den>
                        <m:r>
                          <a:rPr lang="en-US" sz="3200" i="1">
                            <a:latin typeface="Cambria Math"/>
                          </a:rPr>
                          <m:t>28</m:t>
                        </m:r>
                      </m:den>
                    </m:f>
                  </m:oMath>
                </a14:m>
                <a:endParaRPr dirty="0"/>
              </a:p>
            </p:txBody>
          </p:sp>
        </mc:Choice>
        <mc:Fallback>
          <p:sp>
            <p:nvSpPr>
              <p:cNvPr id="267" name="Google Shape;267;p23"/>
              <p:cNvSpPr txBox="1">
                <a:spLocks noGrp="1" noRot="1" noChangeAspect="1" noMove="1" noResize="1" noEditPoints="1" noAdjustHandles="1" noChangeArrowheads="1" noChangeShapeType="1" noTextEdit="1"/>
              </p:cNvSpPr>
              <p:nvPr>
                <p:ph type="title"/>
              </p:nvPr>
            </p:nvSpPr>
            <p:spPr>
              <a:xfrm>
                <a:off x="0" y="0"/>
                <a:ext cx="9144000" cy="5143500"/>
              </a:xfrm>
              <a:prstGeom prst="rect">
                <a:avLst/>
              </a:prstGeom>
              <a:blipFill rotWithShape="1">
                <a:blip r:embed="rId3"/>
                <a:stretch>
                  <a:fillRect l="-1067"/>
                </a:stretch>
              </a:blipFill>
            </p:spPr>
            <p:txBody>
              <a:bodyPr/>
              <a:lstStyle/>
              <a:p>
                <a:r>
                  <a:rPr lang="en-US">
                    <a:noFill/>
                  </a:rPr>
                  <a:t> </a:t>
                </a:r>
              </a:p>
            </p:txBody>
          </p:sp>
        </mc:Fallback>
      </mc:AlternateContent>
    </p:spTree>
    <p:extLst>
      <p:ext uri="{BB962C8B-B14F-4D97-AF65-F5344CB8AC3E}">
        <p14:creationId xmlns:p14="http://schemas.microsoft.com/office/powerpoint/2010/main" xmlns="" val="823172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67" name="Google Shape;267;p23"/>
              <p:cNvSpPr txBox="1">
                <a:spLocks noGrp="1"/>
              </p:cNvSpPr>
              <p:nvPr>
                <p:ph type="title"/>
              </p:nvPr>
            </p:nvSpPr>
            <p:spPr>
              <a:xfrm>
                <a:off x="0" y="0"/>
                <a:ext cx="9144000" cy="5143500"/>
              </a:xfrm>
              <a:prstGeom prst="rect">
                <a:avLst/>
              </a:prstGeom>
            </p:spPr>
            <p:txBody>
              <a:bodyPr spcFirstLastPara="1" wrap="square" lIns="91425" tIns="91425" rIns="91425" bIns="91425" anchor="t" anchorCtr="0">
                <a:noAutofit/>
              </a:bodyPr>
              <a:lstStyle/>
              <a:p>
                <a:pPr lvl="0"/>
                <a:r>
                  <a:rPr lang="en-US" b="1" dirty="0" smtClean="0"/>
                  <a:t/>
                </a:r>
                <a:br>
                  <a:rPr lang="en-US" b="1" dirty="0" smtClean="0"/>
                </a:br>
                <a:r>
                  <a:rPr lang="en-US" b="1" dirty="0"/>
                  <a:t/>
                </a:r>
                <a:r>
                  <a:rPr lang="en-US" b="1" dirty="0" smtClean="0"/>
                  <a:t/>
                </a:r>
                <a:r>
                  <a:rPr lang="en-US" sz="3200" dirty="0" smtClean="0">
                    <a:solidFill>
                      <a:schemeClr val="bg1"/>
                    </a:solidFill>
                    <a:latin typeface="Times New Roman" panose="02020603050405020304" pitchFamily="18" charset="0"/>
                    <a:ea typeface="Lato"/>
                    <a:sym typeface="Lato"/>
                  </a:rPr>
                  <a:t>(</a:t>
                </a:r>
                <a:r>
                  <a:rPr lang="en-US" sz="3200" dirty="0">
                    <a:solidFill>
                      <a:schemeClr val="bg1"/>
                    </a:solidFill>
                    <a:latin typeface="Times New Roman" panose="02020603050405020304" pitchFamily="18" charset="0"/>
                    <a:ea typeface="Lato"/>
                    <a:sym typeface="Lato"/>
                  </a:rPr>
                  <a:t>ii) </a:t>
                </a:r>
                <a:r>
                  <a:rPr lang="en-GB" sz="3200" dirty="0">
                    <a:solidFill>
                      <a:schemeClr val="bg1"/>
                    </a:solidFill>
                  </a:rPr>
                  <a:t>P(A)</a:t>
                </a:r>
                <a:r>
                  <a:rPr lang="en-GB" sz="3200" b="1" dirty="0">
                    <a:solidFill>
                      <a:schemeClr val="bg1"/>
                    </a:solidFill>
                  </a:rPr>
                  <a:t> = </a:t>
                </a:r>
                <a14:m>
                  <m:oMath xmlns:m="http://schemas.openxmlformats.org/officeDocument/2006/math">
                    <m:f>
                      <m:fPr>
                        <m:ctrlPr>
                          <a:rPr lang="ar-AE" sz="3200" i="1">
                            <a:solidFill>
                              <a:schemeClr val="bg1"/>
                            </a:solidFill>
                            <a:latin typeface="Cambria Math"/>
                          </a:rPr>
                        </m:ctrlPr>
                      </m:fPr>
                      <m:num>
                        <m:r>
                          <a:rPr lang="ar-AE" sz="3200" i="1">
                            <a:solidFill>
                              <a:schemeClr val="bg1"/>
                            </a:solidFill>
                            <a:latin typeface="Cambria Math"/>
                          </a:rPr>
                          <m:t>3</m:t>
                        </m:r>
                      </m:num>
                      <m:den>
                        <m:r>
                          <a:rPr lang="ar-AE" sz="3200" i="1">
                            <a:solidFill>
                              <a:schemeClr val="bg1"/>
                            </a:solidFill>
                            <a:latin typeface="Cambria Math"/>
                          </a:rPr>
                          <m:t>8</m:t>
                        </m:r>
                      </m:den>
                    </m:f>
                    <m:r>
                      <a:rPr lang="ar-AE" sz="3200" i="1">
                        <a:solidFill>
                          <a:schemeClr val="bg1"/>
                        </a:solidFill>
                        <a:latin typeface="Cambria Math"/>
                      </a:rPr>
                      <m:t> </m:t>
                    </m:r>
                  </m:oMath>
                </a14:m>
                <a:r>
                  <a:rPr lang="ar-AE" sz="3200" dirty="0">
                    <a:solidFill>
                      <a:schemeClr val="bg1"/>
                    </a:solidFill>
                  </a:rPr>
                  <a:t/>
                </a:r>
                <a:r>
                  <a:rPr lang="en-GB" sz="3200" dirty="0" smtClean="0">
                    <a:solidFill>
                      <a:schemeClr val="bg1"/>
                    </a:solidFill>
                  </a:rPr>
                  <a:t>P(B)</a:t>
                </a:r>
                <a:r>
                  <a:rPr lang="en-GB" sz="3200" b="1" dirty="0" smtClean="0">
                    <a:solidFill>
                      <a:schemeClr val="bg1"/>
                    </a:solidFill>
                  </a:rPr>
                  <a:t> = </a:t>
                </a:r>
                <a14:m>
                  <m:oMath xmlns:m="http://schemas.openxmlformats.org/officeDocument/2006/math">
                    <m:f>
                      <m:fPr>
                        <m:ctrlPr>
                          <a:rPr lang="ar-AE" sz="3200" i="1">
                            <a:solidFill>
                              <a:schemeClr val="bg1"/>
                            </a:solidFill>
                            <a:latin typeface="Cambria Math"/>
                          </a:rPr>
                        </m:ctrlPr>
                      </m:fPr>
                      <m:num>
                        <m:r>
                          <a:rPr lang="ar-AE" sz="3200" i="1">
                            <a:solidFill>
                              <a:schemeClr val="bg1"/>
                            </a:solidFill>
                            <a:latin typeface="Cambria Math"/>
                          </a:rPr>
                          <m:t>3</m:t>
                        </m:r>
                      </m:num>
                      <m:den>
                        <m:r>
                          <a:rPr lang="ar-AE" sz="3200" i="1">
                            <a:solidFill>
                              <a:schemeClr val="bg1"/>
                            </a:solidFill>
                            <a:latin typeface="Cambria Math"/>
                          </a:rPr>
                          <m:t>8</m:t>
                        </m:r>
                      </m:den>
                    </m:f>
                  </m:oMath>
                </a14:m>
                <a:r>
                  <a:rPr lang="en-US" sz="3200" dirty="0">
                    <a:solidFill>
                      <a:schemeClr val="bg1"/>
                    </a:solidFill>
                    <a:latin typeface="Times New Roman" panose="02020603050405020304" pitchFamily="18" charset="0"/>
                    <a:ea typeface="Lato"/>
                    <a:sym typeface="Lato"/>
                  </a:rPr>
                  <a:t/>
                </a:r>
                <a:br>
                  <a:rPr lang="en-US" sz="3200" dirty="0">
                    <a:solidFill>
                      <a:schemeClr val="bg1"/>
                    </a:solidFill>
                    <a:latin typeface="Times New Roman" panose="02020603050405020304" pitchFamily="18" charset="0"/>
                    <a:ea typeface="Lato"/>
                    <a:sym typeface="Lato"/>
                  </a:rPr>
                </a:br>
                <a:r>
                  <a:rPr lang="en-US" sz="3200" dirty="0">
                    <a:solidFill>
                      <a:schemeClr val="bg1"/>
                    </a:solidFill>
                    <a:latin typeface="Times New Roman" panose="02020603050405020304" pitchFamily="18" charset="0"/>
                    <a:ea typeface="Lato"/>
                    <a:sym typeface="Lato"/>
                  </a:rPr>
                  <a:t/>
                </a:r>
                <a:br>
                  <a:rPr lang="en-US" sz="3200" dirty="0">
                    <a:solidFill>
                      <a:schemeClr val="bg1"/>
                    </a:solidFill>
                    <a:latin typeface="Times New Roman" panose="02020603050405020304" pitchFamily="18" charset="0"/>
                    <a:ea typeface="Lato"/>
                    <a:sym typeface="Lato"/>
                  </a:rPr>
                </a:br>
                <a:r>
                  <a:rPr lang="en-GB" sz="3200" dirty="0">
                    <a:solidFill>
                      <a:schemeClr val="bg1"/>
                    </a:solidFill>
                  </a:rPr>
                  <a:t>                    P(A∩B) = P(A)  P(B)</a:t>
                </a:r>
                <a:br>
                  <a:rPr lang="en-GB" sz="3200" dirty="0">
                    <a:solidFill>
                      <a:schemeClr val="bg1"/>
                    </a:solidFill>
                  </a:rPr>
                </a:br>
                <a:r>
                  <a:rPr lang="en-GB" sz="3200" dirty="0">
                    <a:solidFill>
                      <a:schemeClr val="bg1"/>
                    </a:solidFill>
                  </a:rPr>
                  <a:t/>
                </a:r>
                <a:br>
                  <a:rPr lang="en-GB" sz="3200" dirty="0">
                    <a:solidFill>
                      <a:schemeClr val="bg1"/>
                    </a:solidFill>
                  </a:rPr>
                </a:br>
                <a:r>
                  <a:rPr lang="en-GB" sz="3200" dirty="0">
                    <a:solidFill>
                      <a:schemeClr val="bg1"/>
                    </a:solidFill>
                  </a:rPr>
                  <a:t>		                 = </a:t>
                </a:r>
                <a14:m>
                  <m:oMath xmlns:m="http://schemas.openxmlformats.org/officeDocument/2006/math">
                    <m:f>
                      <m:fPr>
                        <m:ctrlPr>
                          <a:rPr lang="ar-AE" sz="3200" i="1">
                            <a:solidFill>
                              <a:schemeClr val="bg1"/>
                            </a:solidFill>
                            <a:latin typeface="Cambria Math"/>
                          </a:rPr>
                        </m:ctrlPr>
                      </m:fPr>
                      <m:num>
                        <m:r>
                          <a:rPr lang="ar-AE" sz="3200" i="1">
                            <a:solidFill>
                              <a:schemeClr val="bg1"/>
                            </a:solidFill>
                            <a:latin typeface="Cambria Math"/>
                          </a:rPr>
                          <m:t>3</m:t>
                        </m:r>
                      </m:num>
                      <m:den>
                        <m:r>
                          <a:rPr lang="ar-AE" sz="3200" i="1">
                            <a:solidFill>
                              <a:schemeClr val="bg1"/>
                            </a:solidFill>
                            <a:latin typeface="Cambria Math"/>
                          </a:rPr>
                          <m:t>8</m:t>
                        </m:r>
                      </m:den>
                    </m:f>
                  </m:oMath>
                </a14:m>
                <a:r>
                  <a:rPr lang="en-GB" sz="3200" dirty="0"/>
                  <a:t/>
                </a:r>
                <a14:m>
                  <m:oMath xmlns:m="http://schemas.openxmlformats.org/officeDocument/2006/math">
                    <m:r>
                      <a:rPr lang="en-GB" sz="3200" i="1" dirty="0">
                        <a:solidFill>
                          <a:schemeClr val="bg1"/>
                        </a:solidFill>
                        <a:latin typeface="Cambria Math"/>
                        <a:ea typeface="Cambria Math"/>
                      </a:rPr>
                      <m:t>×</m:t>
                    </m:r>
                  </m:oMath>
                </a14:m>
                <a:r>
                  <a:rPr lang="en-GB" sz="3200" dirty="0"/>
                  <a:t/>
                </a:r>
                <a14:m>
                  <m:oMath xmlns:m="http://schemas.openxmlformats.org/officeDocument/2006/math">
                    <m:f>
                      <m:fPr>
                        <m:ctrlPr>
                          <a:rPr lang="ar-AE" sz="3200" i="1">
                            <a:solidFill>
                              <a:schemeClr val="bg1"/>
                            </a:solidFill>
                            <a:latin typeface="Cambria Math"/>
                          </a:rPr>
                        </m:ctrlPr>
                      </m:fPr>
                      <m:num>
                        <m:r>
                          <a:rPr lang="ar-AE" sz="3200" i="1">
                            <a:solidFill>
                              <a:schemeClr val="bg1"/>
                            </a:solidFill>
                            <a:latin typeface="Cambria Math"/>
                          </a:rPr>
                          <m:t>3</m:t>
                        </m:r>
                      </m:num>
                      <m:den>
                        <m:r>
                          <a:rPr lang="ar-AE" sz="3200" i="1">
                            <a:solidFill>
                              <a:schemeClr val="bg1"/>
                            </a:solidFill>
                            <a:latin typeface="Cambria Math"/>
                          </a:rPr>
                          <m:t>8</m:t>
                        </m:r>
                      </m:den>
                    </m:f>
                  </m:oMath>
                </a14:m>
                <a:r>
                  <a:rPr lang="en-GB" sz="3200" dirty="0"/>
                  <a:t/>
                </a:r>
                <a:br>
                  <a:rPr lang="en-GB" sz="3200" dirty="0"/>
                </a:br>
                <a:r>
                  <a:rPr lang="en-GB" sz="3200" dirty="0">
                    <a:solidFill>
                      <a:schemeClr val="bg1"/>
                    </a:solidFill>
                    <a:latin typeface="Times New Roman" panose="02020603050405020304" pitchFamily="18" charset="0"/>
                    <a:ea typeface="Lato"/>
                    <a:sym typeface="Lato"/>
                  </a:rPr>
                  <a:t/>
                </a:r>
                <a:br>
                  <a:rPr lang="en-GB" sz="3200" dirty="0">
                    <a:solidFill>
                      <a:schemeClr val="bg1"/>
                    </a:solidFill>
                    <a:latin typeface="Times New Roman" panose="02020603050405020304" pitchFamily="18" charset="0"/>
                    <a:ea typeface="Lato"/>
                    <a:sym typeface="Lato"/>
                  </a:rPr>
                </a:br>
                <a:r>
                  <a:rPr lang="en-GB" sz="3200" dirty="0">
                    <a:solidFill>
                      <a:schemeClr val="bg1"/>
                    </a:solidFill>
                    <a:latin typeface="Times New Roman" panose="02020603050405020304" pitchFamily="18" charset="0"/>
                    <a:ea typeface="Lato"/>
                    <a:sym typeface="Lato"/>
                  </a:rPr>
                  <a:t>			          = </a:t>
                </a:r>
                <a14:m>
                  <m:oMath xmlns:m="http://schemas.openxmlformats.org/officeDocument/2006/math">
                    <m:f>
                      <m:fPr>
                        <m:ctrlPr>
                          <a:rPr lang="ar-AE" sz="3200" i="1">
                            <a:solidFill>
                              <a:schemeClr val="bg1"/>
                            </a:solidFill>
                            <a:latin typeface="Cambria Math"/>
                          </a:rPr>
                        </m:ctrlPr>
                      </m:fPr>
                      <m:num>
                        <m:r>
                          <a:rPr lang="en-US" sz="3200" i="1">
                            <a:solidFill>
                              <a:schemeClr val="bg1"/>
                            </a:solidFill>
                            <a:latin typeface="Cambria Math"/>
                          </a:rPr>
                          <m:t>9</m:t>
                        </m:r>
                      </m:num>
                      <m:den>
                        <m:r>
                          <a:rPr lang="en-US" sz="3200" i="1">
                            <a:solidFill>
                              <a:schemeClr val="bg1"/>
                            </a:solidFill>
                            <a:latin typeface="Cambria Math"/>
                          </a:rPr>
                          <m:t>64</m:t>
                        </m:r>
                      </m:den>
                    </m:f>
                  </m:oMath>
                </a14:m>
                <a:r>
                  <a:rPr lang="ar-AE" sz="3200" dirty="0">
                    <a:solidFill>
                      <a:schemeClr val="bg1"/>
                    </a:solidFill>
                    <a:latin typeface="Times New Roman" panose="02020603050405020304" pitchFamily="18" charset="0"/>
                    <a:ea typeface="Lato"/>
                    <a:sym typeface="Lato"/>
                  </a:rPr>
                  <a:t/>
                </a:r>
                <a:r>
                  <a:rPr lang="en-US" sz="3200" dirty="0">
                    <a:solidFill>
                      <a:schemeClr val="bg1"/>
                    </a:solidFill>
                    <a:latin typeface="Times New Roman" panose="02020603050405020304" pitchFamily="18" charset="0"/>
                    <a:ea typeface="Lato"/>
                    <a:sym typeface="Lato"/>
                  </a:rPr>
                  <a:t/>
                </a:r>
                <a:br>
                  <a:rPr lang="en-US" sz="3200" dirty="0">
                    <a:solidFill>
                      <a:schemeClr val="bg1"/>
                    </a:solidFill>
                    <a:latin typeface="Times New Roman" panose="02020603050405020304" pitchFamily="18" charset="0"/>
                    <a:ea typeface="Lato"/>
                    <a:sym typeface="Lato"/>
                  </a:rPr>
                </a:br>
                <a:endParaRPr sz="3200" dirty="0"/>
              </a:p>
            </p:txBody>
          </p:sp>
        </mc:Choice>
        <mc:Fallback>
          <p:sp>
            <p:nvSpPr>
              <p:cNvPr id="267" name="Google Shape;267;p23"/>
              <p:cNvSpPr txBox="1">
                <a:spLocks noGrp="1" noRot="1" noChangeAspect="1" noMove="1" noResize="1" noEditPoints="1" noAdjustHandles="1" noChangeArrowheads="1" noChangeShapeType="1" noTextEdit="1"/>
              </p:cNvSpPr>
              <p:nvPr>
                <p:ph type="title"/>
              </p:nvPr>
            </p:nvSpPr>
            <p:spPr>
              <a:xfrm>
                <a:off x="0" y="0"/>
                <a:ext cx="9144000" cy="514350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265938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p:spPr>
        <p:txBody>
          <a:bodyPr/>
          <a:lstStyle/>
          <a:p>
            <a:pPr marL="14605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21322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i="1" u="sng">
                <a:solidFill>
                  <a:schemeClr val="lt2"/>
                </a:solidFill>
              </a:rPr>
              <a:t>Topics Covered</a:t>
            </a:r>
            <a:endParaRPr sz="3000" i="1" u="sng">
              <a:solidFill>
                <a:schemeClr val="lt2"/>
              </a:solidFill>
            </a:endParaRPr>
          </a:p>
        </p:txBody>
      </p:sp>
      <p:sp>
        <p:nvSpPr>
          <p:cNvPr id="240" name="Google Shape;240;p19"/>
          <p:cNvSpPr txBox="1"/>
          <p:nvPr/>
        </p:nvSpPr>
        <p:spPr>
          <a:xfrm>
            <a:off x="1297500" y="1307752"/>
            <a:ext cx="7329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Montserrat"/>
                <a:ea typeface="Montserrat"/>
                <a:cs typeface="Montserrat"/>
                <a:sym typeface="Montserrat"/>
              </a:rPr>
              <a:t>01</a:t>
            </a:r>
            <a:endParaRPr>
              <a:solidFill>
                <a:srgbClr val="FFFFFF"/>
              </a:solidFill>
            </a:endParaRPr>
          </a:p>
          <a:p>
            <a:pPr marL="0" lvl="0" indent="0" algn="l" rtl="0">
              <a:spcBef>
                <a:spcPts val="0"/>
              </a:spcBef>
              <a:spcAft>
                <a:spcPts val="0"/>
              </a:spcAft>
              <a:buNone/>
            </a:pPr>
            <a:endParaRPr sz="1300">
              <a:solidFill>
                <a:srgbClr val="FFFFFF"/>
              </a:solidFill>
            </a:endParaRPr>
          </a:p>
        </p:txBody>
      </p:sp>
      <p:sp>
        <p:nvSpPr>
          <p:cNvPr id="241" name="Google Shape;241;p19"/>
          <p:cNvSpPr txBox="1">
            <a:spLocks noGrp="1"/>
          </p:cNvSpPr>
          <p:nvPr>
            <p:ph type="body" idx="1"/>
          </p:nvPr>
        </p:nvSpPr>
        <p:spPr>
          <a:xfrm>
            <a:off x="2030400" y="1307850"/>
            <a:ext cx="5877300" cy="691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400">
                <a:solidFill>
                  <a:srgbClr val="FFFFFF"/>
                </a:solidFill>
              </a:rPr>
              <a:t>Probability Basics</a:t>
            </a:r>
            <a:endParaRPr sz="2400">
              <a:solidFill>
                <a:srgbClr val="FFFFFF"/>
              </a:solidFill>
            </a:endParaRPr>
          </a:p>
        </p:txBody>
      </p:sp>
      <p:sp>
        <p:nvSpPr>
          <p:cNvPr id="242" name="Google Shape;242;p19"/>
          <p:cNvSpPr txBox="1"/>
          <p:nvPr/>
        </p:nvSpPr>
        <p:spPr>
          <a:xfrm>
            <a:off x="1297500" y="2027150"/>
            <a:ext cx="7329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Montserrat"/>
                <a:ea typeface="Montserrat"/>
                <a:cs typeface="Montserrat"/>
                <a:sym typeface="Montserrat"/>
              </a:rPr>
              <a:t>02</a:t>
            </a:r>
            <a:endParaRPr>
              <a:solidFill>
                <a:srgbClr val="FFFFFF"/>
              </a:solidFill>
            </a:endParaRPr>
          </a:p>
          <a:p>
            <a:pPr marL="0" lvl="0" indent="0" algn="l" rtl="0">
              <a:spcBef>
                <a:spcPts val="0"/>
              </a:spcBef>
              <a:spcAft>
                <a:spcPts val="0"/>
              </a:spcAft>
              <a:buNone/>
            </a:pPr>
            <a:endParaRPr sz="1300">
              <a:solidFill>
                <a:srgbClr val="FFFFFF"/>
              </a:solidFill>
            </a:endParaRPr>
          </a:p>
        </p:txBody>
      </p:sp>
      <p:sp>
        <p:nvSpPr>
          <p:cNvPr id="243" name="Google Shape;243;p19"/>
          <p:cNvSpPr txBox="1">
            <a:spLocks noGrp="1"/>
          </p:cNvSpPr>
          <p:nvPr>
            <p:ph type="body" idx="1"/>
          </p:nvPr>
        </p:nvSpPr>
        <p:spPr>
          <a:xfrm>
            <a:off x="2030400" y="1999655"/>
            <a:ext cx="5877300" cy="691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400" dirty="0">
                <a:solidFill>
                  <a:srgbClr val="FFFFFF"/>
                </a:solidFill>
              </a:rPr>
              <a:t>Permutation and Combination</a:t>
            </a:r>
            <a:endParaRPr sz="2400" dirty="0">
              <a:solidFill>
                <a:srgbClr val="FFFFFF"/>
              </a:solidFill>
            </a:endParaRPr>
          </a:p>
        </p:txBody>
      </p:sp>
      <p:sp>
        <p:nvSpPr>
          <p:cNvPr id="244" name="Google Shape;244;p19"/>
          <p:cNvSpPr txBox="1"/>
          <p:nvPr/>
        </p:nvSpPr>
        <p:spPr>
          <a:xfrm>
            <a:off x="1297500" y="2783650"/>
            <a:ext cx="7329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Montserrat"/>
                <a:ea typeface="Montserrat"/>
                <a:cs typeface="Montserrat"/>
                <a:sym typeface="Montserrat"/>
              </a:rPr>
              <a:t>03</a:t>
            </a:r>
            <a:endParaRPr sz="1300">
              <a:solidFill>
                <a:srgbClr val="FFFFFF"/>
              </a:solidFill>
            </a:endParaRPr>
          </a:p>
        </p:txBody>
      </p:sp>
      <p:sp>
        <p:nvSpPr>
          <p:cNvPr id="245" name="Google Shape;245;p19"/>
          <p:cNvSpPr txBox="1">
            <a:spLocks noGrp="1"/>
          </p:cNvSpPr>
          <p:nvPr>
            <p:ph type="body" idx="1"/>
          </p:nvPr>
        </p:nvSpPr>
        <p:spPr>
          <a:xfrm>
            <a:off x="2030400" y="2783656"/>
            <a:ext cx="5877300" cy="83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400">
                <a:solidFill>
                  <a:srgbClr val="FFFFFF"/>
                </a:solidFill>
              </a:rPr>
              <a:t>Addition Theorem of Probability</a:t>
            </a:r>
            <a:endParaRPr sz="2400">
              <a:solidFill>
                <a:srgbClr val="FFFFFF"/>
              </a:solidFill>
            </a:endParaRPr>
          </a:p>
        </p:txBody>
      </p:sp>
      <p:sp>
        <p:nvSpPr>
          <p:cNvPr id="246" name="Google Shape;246;p19"/>
          <p:cNvSpPr txBox="1">
            <a:spLocks noGrp="1"/>
          </p:cNvSpPr>
          <p:nvPr>
            <p:ph type="body" idx="1"/>
          </p:nvPr>
        </p:nvSpPr>
        <p:spPr>
          <a:xfrm>
            <a:off x="2030400" y="3617656"/>
            <a:ext cx="5877300" cy="83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400">
                <a:solidFill>
                  <a:srgbClr val="FFFFFF"/>
                </a:solidFill>
              </a:rPr>
              <a:t>Multiplication Theorem of Probability</a:t>
            </a:r>
            <a:endParaRPr sz="2400">
              <a:solidFill>
                <a:srgbClr val="FFFFFF"/>
              </a:solidFill>
            </a:endParaRPr>
          </a:p>
        </p:txBody>
      </p:sp>
      <p:sp>
        <p:nvSpPr>
          <p:cNvPr id="247" name="Google Shape;247;p19"/>
          <p:cNvSpPr txBox="1"/>
          <p:nvPr/>
        </p:nvSpPr>
        <p:spPr>
          <a:xfrm>
            <a:off x="1297500" y="3617650"/>
            <a:ext cx="7329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latin typeface="Montserrat"/>
                <a:ea typeface="Montserrat"/>
                <a:cs typeface="Montserrat"/>
                <a:sym typeface="Montserrat"/>
              </a:rPr>
              <a:t>04</a:t>
            </a:r>
            <a:endParaRPr sz="130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a:solidFill>
            <a:schemeClr val="bg1">
              <a:lumMod val="50000"/>
            </a:schemeClr>
          </a:solidFill>
        </p:spPr>
        <p:txBody>
          <a:bodyPr/>
          <a:lstStyle/>
          <a:p>
            <a:pPr marL="0" lvl="0" indent="0" algn="ctr">
              <a:buNone/>
            </a:pPr>
            <a:r>
              <a:rPr lang="en-US" sz="2400" b="1" u="sng" dirty="0" smtClean="0"/>
              <a:t>PROBABILITY</a:t>
            </a:r>
            <a:endParaRPr lang="en-US" sz="2400" b="1" u="sng" dirty="0"/>
          </a:p>
          <a:p>
            <a:pPr marL="0" lvl="0" indent="0">
              <a:buNone/>
            </a:pPr>
            <a:endParaRPr lang="en-US" sz="2400" dirty="0" smtClean="0"/>
          </a:p>
          <a:p>
            <a:pPr marL="0" lvl="0" indent="0">
              <a:buNone/>
            </a:pPr>
            <a:r>
              <a:rPr lang="en-US" sz="2400" smtClean="0"/>
              <a:t>	Chance </a:t>
            </a:r>
            <a:r>
              <a:rPr lang="en-US" sz="2400" dirty="0"/>
              <a:t>of an </a:t>
            </a:r>
            <a:r>
              <a:rPr lang="en-US" sz="2400" dirty="0" smtClean="0"/>
              <a:t>event</a:t>
            </a:r>
          </a:p>
          <a:p>
            <a:pPr marL="0" lvl="0" indent="0">
              <a:buNone/>
            </a:pPr>
            <a:endParaRPr lang="en-US" sz="2400" b="1" dirty="0">
              <a:latin typeface="Times New Roman" panose="02020603050405020304" pitchFamily="18" charset="0"/>
              <a:cs typeface="Times New Roman" panose="02020603050405020304" pitchFamily="18" charset="0"/>
            </a:endParaRPr>
          </a:p>
          <a:p>
            <a:pPr marL="0" lvl="0" indent="0">
              <a:buNone/>
            </a:pPr>
            <a:r>
              <a:rPr lang="en-US" sz="2400" b="1" dirty="0" smtClean="0">
                <a:latin typeface="Times New Roman" panose="02020603050405020304" pitchFamily="18" charset="0"/>
                <a:cs typeface="Times New Roman" panose="02020603050405020304" pitchFamily="18" charset="0"/>
              </a:rPr>
              <a:t>OBSERVATION </a:t>
            </a:r>
            <a:r>
              <a:rPr lang="en-US" sz="2400" b="1" dirty="0">
                <a:latin typeface="Times New Roman" panose="02020603050405020304" pitchFamily="18" charset="0"/>
                <a:cs typeface="Times New Roman" panose="02020603050405020304" pitchFamily="18" charset="0"/>
              </a:rPr>
              <a:t>:</a:t>
            </a:r>
          </a:p>
          <a:p>
            <a:pPr marL="146050" indent="0">
              <a:buNone/>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result we see and recorded is called an </a:t>
            </a:r>
            <a:r>
              <a:rPr lang="en-US" sz="2400" dirty="0" smtClean="0">
                <a:latin typeface="Times New Roman" panose="02020603050405020304" pitchFamily="18" charset="0"/>
                <a:cs typeface="Times New Roman" panose="02020603050405020304" pitchFamily="18" charset="0"/>
              </a:rPr>
              <a:t>observation</a:t>
            </a:r>
          </a:p>
          <a:p>
            <a:pPr marL="146050" indent="0">
              <a:buNone/>
            </a:pPr>
            <a:endParaRPr lang="en-US" sz="2400" b="1" dirty="0">
              <a:latin typeface="Times New Roman" panose="02020603050405020304" pitchFamily="18" charset="0"/>
              <a:cs typeface="Times New Roman" panose="02020603050405020304" pitchFamily="18" charset="0"/>
            </a:endParaRPr>
          </a:p>
          <a:p>
            <a:pPr marL="146050" indent="0">
              <a:buNone/>
            </a:pPr>
            <a:r>
              <a:rPr lang="en-US" sz="2400" b="1" dirty="0" smtClean="0">
                <a:latin typeface="Times New Roman" panose="02020603050405020304" pitchFamily="18" charset="0"/>
                <a:cs typeface="Times New Roman" panose="02020603050405020304" pitchFamily="18" charset="0"/>
              </a:rPr>
              <a:t>EXPERIMENT</a:t>
            </a:r>
            <a:r>
              <a:rPr lang="en-US" sz="2400" dirty="0">
                <a:latin typeface="Times New Roman" panose="02020603050405020304" pitchFamily="18" charset="0"/>
                <a:cs typeface="Times New Roman" panose="02020603050405020304" pitchFamily="18" charset="0"/>
              </a:rPr>
              <a:t>:</a:t>
            </a:r>
          </a:p>
          <a:p>
            <a:pPr marL="146050" indent="0">
              <a:buNone/>
            </a:pPr>
            <a:r>
              <a:rPr lang="en-US" sz="2400" dirty="0">
                <a:latin typeface="Times New Roman" panose="02020603050405020304" pitchFamily="18" charset="0"/>
                <a:cs typeface="Times New Roman" panose="02020603050405020304" pitchFamily="18" charset="0"/>
              </a:rPr>
              <a:t>	The process of making an observation is called an </a:t>
            </a:r>
            <a:r>
              <a:rPr lang="en-US" sz="2400" b="1" dirty="0">
                <a:latin typeface="Times New Roman" panose="02020603050405020304" pitchFamily="18" charset="0"/>
                <a:cs typeface="Times New Roman" panose="02020603050405020304" pitchFamily="18" charset="0"/>
              </a:rPr>
              <a:t>experiment</a:t>
            </a:r>
            <a:endParaRPr lang="en-US" sz="2400" dirty="0">
              <a:latin typeface="Times New Roman" panose="02020603050405020304" pitchFamily="18" charset="0"/>
              <a:cs typeface="Times New Roman" panose="02020603050405020304" pitchFamily="18" charset="0"/>
            </a:endParaRPr>
          </a:p>
          <a:p>
            <a:pPr marL="146050" indent="0">
              <a:buNone/>
            </a:pPr>
            <a:endParaRPr lang="en-US" sz="1400" dirty="0" smtClean="0">
              <a:latin typeface="Times New Roman" panose="02020603050405020304" pitchFamily="18" charset="0"/>
              <a:cs typeface="Times New Roman" panose="02020603050405020304" pitchFamily="18" charset="0"/>
            </a:endParaRPr>
          </a:p>
          <a:p>
            <a:pPr marL="146050" indent="0">
              <a:buNone/>
            </a:pPr>
            <a:endParaRPr lang="en-US" sz="1400" dirty="0">
              <a:latin typeface="Times New Roman" panose="02020603050405020304" pitchFamily="18" charset="0"/>
              <a:cs typeface="Times New Roman" panose="02020603050405020304" pitchFamily="18" charset="0"/>
            </a:endParaRPr>
          </a:p>
          <a:p>
            <a:pPr marL="146050" indent="0">
              <a:buNone/>
            </a:pPr>
            <a:endParaRPr lang="en-US" sz="1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xmlns="">
                  <a14:imgLayer r:embed="rId3">
                    <a14:imgEffect>
                      <a14:backgroundRemoval t="0" b="98113" l="631" r="100000">
                        <a14:foregroundMark x1="66562" y1="32704" x2="66562" y2="32704"/>
                        <a14:foregroundMark x1="81703" y1="53459" x2="81703" y2="53459"/>
                        <a14:foregroundMark x1="80757" y1="46541" x2="80757" y2="46541"/>
                      </a14:backgroundRemoval>
                    </a14:imgEffect>
                  </a14:imgLayer>
                </a14:imgProps>
              </a:ext>
              <a:ext uri="{28A0092B-C50C-407E-A947-70E740481C1C}">
                <a14:useLocalDpi xmlns:a14="http://schemas.microsoft.com/office/drawing/2010/main" xmlns="" val="0"/>
              </a:ext>
            </a:extLst>
          </a:blip>
          <a:stretch>
            <a:fillRect/>
          </a:stretch>
        </p:blipFill>
        <p:spPr>
          <a:xfrm>
            <a:off x="1828800" y="3827319"/>
            <a:ext cx="3019425" cy="135255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xmlns="">
                  <a14:imgLayer r:embed="rId5">
                    <a14:imgEffect>
                      <a14:backgroundRemoval t="0" b="98030" l="0" r="98551">
                        <a14:foregroundMark x1="46377" y1="20690" x2="46377" y2="20690"/>
                        <a14:foregroundMark x1="48309" y1="12315" x2="48309" y2="12315"/>
                        <a14:foregroundMark x1="42029" y1="9852" x2="42029" y2="9852"/>
                        <a14:foregroundMark x1="42029" y1="15271" x2="42029" y2="15271"/>
                        <a14:foregroundMark x1="40097" y1="13793" x2="40097" y2="13793"/>
                        <a14:foregroundMark x1="49275" y1="6897" x2="49275" y2="6897"/>
                        <a14:foregroundMark x1="53623" y1="9852" x2="53623" y2="9852"/>
                        <a14:foregroundMark x1="50242" y1="16749" x2="50242" y2="16749"/>
                        <a14:foregroundMark x1="38164" y1="18227" x2="38164" y2="18227"/>
                        <a14:foregroundMark x1="42029" y1="22167" x2="42029" y2="22167"/>
                      </a14:backgroundRemoval>
                    </a14:imgEffect>
                  </a14:imgLayer>
                </a14:imgProps>
              </a:ext>
              <a:ext uri="{28A0092B-C50C-407E-A947-70E740481C1C}">
                <a14:useLocalDpi xmlns:a14="http://schemas.microsoft.com/office/drawing/2010/main" xmlns="" val="0"/>
              </a:ext>
            </a:extLst>
          </a:blip>
          <a:stretch>
            <a:fillRect/>
          </a:stretch>
        </p:blipFill>
        <p:spPr>
          <a:xfrm>
            <a:off x="6858000" y="438150"/>
            <a:ext cx="1971675" cy="1933575"/>
          </a:xfrm>
          <a:prstGeom prst="rect">
            <a:avLst/>
          </a:prstGeom>
        </p:spPr>
      </p:pic>
    </p:spTree>
    <p:extLst>
      <p:ext uri="{BB962C8B-B14F-4D97-AF65-F5344CB8AC3E}">
        <p14:creationId xmlns:p14="http://schemas.microsoft.com/office/powerpoint/2010/main" xmlns="" val="2856330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a:solidFill>
            <a:schemeClr val="tx1"/>
          </a:solidFill>
        </p:spPr>
        <p:txBody>
          <a:bodyPr/>
          <a:lstStyle/>
          <a:p>
            <a:pPr marL="146050" indent="0">
              <a:buNone/>
            </a:pPr>
            <a:r>
              <a:rPr lang="en-US" sz="2400" b="1" dirty="0" smtClean="0">
                <a:latin typeface="Times New Roman" panose="02020603050405020304" pitchFamily="18" charset="0"/>
                <a:cs typeface="Times New Roman" panose="02020603050405020304" pitchFamily="18" charset="0"/>
              </a:rPr>
              <a:t>RANDOM EXPERIMENT	</a:t>
            </a:r>
            <a:endParaRPr lang="en-US" sz="2400" b="1" dirty="0">
              <a:latin typeface="Times New Roman" panose="02020603050405020304" pitchFamily="18" charset="0"/>
              <a:cs typeface="Times New Roman" panose="02020603050405020304" pitchFamily="18" charset="0"/>
            </a:endParaRPr>
          </a:p>
          <a:p>
            <a:pPr marL="146050" indent="0">
              <a:buNone/>
            </a:pP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a process or procedure, repeatable </a:t>
            </a:r>
            <a:r>
              <a:rPr lang="en-US" sz="2400" dirty="0" smtClean="0">
                <a:latin typeface="Times New Roman" panose="02020603050405020304" pitchFamily="18" charset="0"/>
                <a:cs typeface="Times New Roman" panose="02020603050405020304" pitchFamily="18" charset="0"/>
              </a:rPr>
              <a:t>under basically </a:t>
            </a:r>
            <a:r>
              <a:rPr lang="en-US" sz="2400" dirty="0">
                <a:latin typeface="Times New Roman" panose="02020603050405020304" pitchFamily="18" charset="0"/>
                <a:cs typeface="Times New Roman" panose="02020603050405020304" pitchFamily="18" charset="0"/>
              </a:rPr>
              <a:t>the same condition (this </a:t>
            </a:r>
            <a:r>
              <a:rPr lang="en-US" sz="2400" dirty="0" smtClean="0">
                <a:latin typeface="Times New Roman" panose="02020603050405020304" pitchFamily="18" charset="0"/>
                <a:cs typeface="Times New Roman" panose="02020603050405020304" pitchFamily="18" charset="0"/>
              </a:rPr>
              <a:t>repetition is </a:t>
            </a:r>
            <a:r>
              <a:rPr lang="en-US" sz="2400" dirty="0">
                <a:latin typeface="Times New Roman" panose="02020603050405020304" pitchFamily="18" charset="0"/>
                <a:cs typeface="Times New Roman" panose="02020603050405020304" pitchFamily="18" charset="0"/>
              </a:rPr>
              <a:t>commonly called a TRIAL), leading to </a:t>
            </a:r>
            <a:r>
              <a:rPr lang="en-US" sz="2400" dirty="0" smtClean="0">
                <a:latin typeface="Times New Roman" panose="02020603050405020304" pitchFamily="18" charset="0"/>
                <a:cs typeface="Times New Roman" panose="02020603050405020304" pitchFamily="18" charset="0"/>
              </a:rPr>
              <a:t>well defined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outcomes</a:t>
            </a:r>
            <a:r>
              <a:rPr lang="en-US" sz="2400" dirty="0">
                <a:latin typeface="Times New Roman" panose="02020603050405020304" pitchFamily="18" charset="0"/>
                <a:cs typeface="Times New Roman" panose="02020603050405020304" pitchFamily="18" charset="0"/>
              </a:rPr>
              <a:t>.</a:t>
            </a:r>
          </a:p>
          <a:p>
            <a:pPr marL="146050" indent="0">
              <a:buNone/>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random</a:t>
            </a:r>
            <a:r>
              <a:rPr lang="en-US" sz="2400" dirty="0">
                <a:latin typeface="Times New Roman" panose="02020603050405020304" pitchFamily="18" charset="0"/>
                <a:cs typeface="Times New Roman" panose="02020603050405020304" pitchFamily="18" charset="0"/>
              </a:rPr>
              <a:t> because we can never tell </a:t>
            </a:r>
            <a:r>
              <a:rPr lang="en-US" sz="2400" dirty="0" smtClean="0">
                <a:latin typeface="Times New Roman" panose="02020603050405020304" pitchFamily="18" charset="0"/>
                <a:cs typeface="Times New Roman" panose="02020603050405020304" pitchFamily="18" charset="0"/>
              </a:rPr>
              <a:t>in advance </a:t>
            </a:r>
            <a:r>
              <a:rPr lang="en-US" sz="2400" dirty="0">
                <a:latin typeface="Times New Roman" panose="02020603050405020304" pitchFamily="18" charset="0"/>
                <a:cs typeface="Times New Roman" panose="02020603050405020304" pitchFamily="18" charset="0"/>
              </a:rPr>
              <a:t>what the </a:t>
            </a:r>
            <a:r>
              <a:rPr lang="en-US" sz="2400" dirty="0" smtClean="0">
                <a:latin typeface="Times New Roman" panose="02020603050405020304" pitchFamily="18" charset="0"/>
                <a:cs typeface="Times New Roman" panose="02020603050405020304" pitchFamily="18" charset="0"/>
              </a:rPr>
              <a:t>outcome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going to </a:t>
            </a:r>
            <a:r>
              <a:rPr lang="en-US" sz="2400" dirty="0">
                <a:latin typeface="Times New Roman" panose="02020603050405020304" pitchFamily="18" charset="0"/>
                <a:cs typeface="Times New Roman" panose="02020603050405020304" pitchFamily="18" charset="0"/>
              </a:rPr>
              <a:t>be, even if we can specify what the </a:t>
            </a:r>
            <a:r>
              <a:rPr lang="en-US" sz="2400" dirty="0" smtClean="0">
                <a:latin typeface="Times New Roman" panose="02020603050405020304" pitchFamily="18" charset="0"/>
                <a:cs typeface="Times New Roman" panose="02020603050405020304" pitchFamily="18" charset="0"/>
              </a:rPr>
              <a:t>possible outcomes </a:t>
            </a:r>
            <a:r>
              <a:rPr lang="en-US" sz="2400" dirty="0">
                <a:latin typeface="Times New Roman" panose="02020603050405020304" pitchFamily="18" charset="0"/>
                <a:cs typeface="Times New Roman" panose="02020603050405020304" pitchFamily="18" charset="0"/>
              </a:rPr>
              <a:t>are.</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05200" y="2800350"/>
            <a:ext cx="4914900" cy="2287175"/>
          </a:xfrm>
          <a:prstGeom prst="rect">
            <a:avLst/>
          </a:prstGeom>
          <a:noFill/>
          <a:ln>
            <a:noFill/>
          </a:ln>
        </p:spPr>
      </p:pic>
    </p:spTree>
    <p:extLst>
      <p:ext uri="{BB962C8B-B14F-4D97-AF65-F5344CB8AC3E}">
        <p14:creationId xmlns:p14="http://schemas.microsoft.com/office/powerpoint/2010/main" xmlns="" val="2651523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a:solidFill>
            <a:schemeClr val="tx1"/>
          </a:solidFill>
        </p:spPr>
        <p:txBody>
          <a:bodyPr/>
          <a:lstStyle/>
          <a:p>
            <a:pPr marL="146050" indent="0">
              <a:buNone/>
            </a:pPr>
            <a:r>
              <a:rPr lang="en-US" sz="2400" b="1" dirty="0" smtClean="0">
                <a:latin typeface="Times New Roman" panose="02020603050405020304" pitchFamily="18" charset="0"/>
                <a:cs typeface="Times New Roman" panose="02020603050405020304" pitchFamily="18" charset="0"/>
              </a:rPr>
              <a:t>EVENT:</a:t>
            </a:r>
          </a:p>
          <a:p>
            <a:pPr marL="14605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One outcome itself may be an event. Such events are called elementary events. More than one outcome constitute other events.</a:t>
            </a:r>
          </a:p>
          <a:p>
            <a:pPr marL="146050" indent="0">
              <a:buNone/>
            </a:pPr>
            <a:endParaRPr lang="en-US" sz="2400" dirty="0">
              <a:latin typeface="Times New Roman" panose="02020603050405020304" pitchFamily="18" charset="0"/>
              <a:cs typeface="Times New Roman" panose="02020603050405020304" pitchFamily="18" charset="0"/>
            </a:endParaRPr>
          </a:p>
          <a:p>
            <a:pPr marL="146050" indent="0">
              <a:buNone/>
            </a:pPr>
            <a:r>
              <a:rPr lang="en-US" sz="2400" b="1" dirty="0">
                <a:latin typeface="Times New Roman" panose="02020603050405020304" pitchFamily="18" charset="0"/>
                <a:cs typeface="Times New Roman" panose="02020603050405020304" pitchFamily="18" charset="0"/>
              </a:rPr>
              <a:t>MUTUALLY EXCLUSIVE </a:t>
            </a:r>
            <a:r>
              <a:rPr lang="en-US" sz="2400" b="1" dirty="0" smtClean="0">
                <a:latin typeface="Times New Roman" panose="02020603050405020304" pitchFamily="18" charset="0"/>
                <a:cs typeface="Times New Roman" panose="02020603050405020304" pitchFamily="18" charset="0"/>
              </a:rPr>
              <a:t>OUTCOME:</a:t>
            </a:r>
          </a:p>
          <a:p>
            <a:pPr marL="146050" indent="0">
              <a:buNone/>
            </a:pPr>
            <a:r>
              <a:rPr lang="en-US" sz="2400" b="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events are mutually exclusive if </a:t>
            </a:r>
            <a:r>
              <a:rPr lang="en-US" sz="2400" dirty="0" smtClean="0">
                <a:latin typeface="Times New Roman" panose="02020603050405020304" pitchFamily="18" charset="0"/>
                <a:cs typeface="Times New Roman" panose="02020603050405020304" pitchFamily="18" charset="0"/>
              </a:rPr>
              <a:t>they cannot happen at the same time.</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xmlns="">
                  <a14:imgLayer r:embed="rId4">
                    <a14:imgEffect>
                      <a14:backgroundRemoval t="22798" b="98446" l="3448" r="96935">
                        <a14:foregroundMark x1="40613" y1="51813" x2="40613" y2="51813"/>
                        <a14:foregroundMark x1="28736" y1="43005" x2="28736" y2="43005"/>
                        <a14:foregroundMark x1="36782" y1="37824" x2="36782" y2="37824"/>
                        <a14:foregroundMark x1="26820" y1="73575" x2="26820" y2="73575"/>
                        <a14:foregroundMark x1="23372" y1="73575" x2="23372" y2="73575"/>
                        <a14:foregroundMark x1="20690" y1="69430" x2="20690" y2="69430"/>
                        <a14:foregroundMark x1="21456" y1="78238" x2="21456" y2="78238"/>
                        <a14:foregroundMark x1="21456" y1="93264" x2="21456" y2="93264"/>
                        <a14:foregroundMark x1="21073" y1="90674" x2="21073" y2="90674"/>
                        <a14:foregroundMark x1="21073" y1="55959" x2="21073" y2="55959"/>
                        <a14:foregroundMark x1="78927" y1="92228" x2="78927" y2="92228"/>
                        <a14:foregroundMark x1="83525" y1="95337" x2="83525" y2="95337"/>
                        <a14:foregroundMark x1="93870" y1="56995" x2="93870" y2="56995"/>
                        <a14:foregroundMark x1="93487" y1="68912" x2="93487" y2="68912"/>
                        <a14:foregroundMark x1="81226" y1="66839" x2="81226" y2="66839"/>
                        <a14:foregroundMark x1="78161" y1="69948" x2="78161" y2="69948"/>
                        <a14:foregroundMark x1="78161" y1="70466" x2="78161" y2="70466"/>
                        <a14:foregroundMark x1="67050" y1="64767" x2="67050" y2="64767"/>
                        <a14:foregroundMark x1="78161" y1="73057" x2="78544" y2="36788"/>
                        <a14:foregroundMark x1="67816" y1="64249" x2="36015" y2="30570"/>
                        <a14:foregroundMark x1="40230" y1="51295" x2="19540" y2="24870"/>
                        <a14:foregroundMark x1="21456" y1="78756" x2="6130" y2="73057"/>
                        <a14:foregroundMark x1="13793" y1="75648" x2="12644" y2="95855"/>
                      </a14:backgroundRemoval>
                    </a14:imgEffect>
                  </a14:imgLayer>
                </a14:imgProps>
              </a:ext>
              <a:ext uri="{28A0092B-C50C-407E-A947-70E740481C1C}">
                <a14:useLocalDpi xmlns:a14="http://schemas.microsoft.com/office/drawing/2010/main" xmlns="" val="0"/>
              </a:ext>
            </a:extLst>
          </a:blip>
          <a:stretch>
            <a:fillRect/>
          </a:stretch>
        </p:blipFill>
        <p:spPr>
          <a:xfrm>
            <a:off x="2362200" y="2114550"/>
            <a:ext cx="5523139" cy="2876550"/>
          </a:xfrm>
          <a:prstGeom prst="rect">
            <a:avLst/>
          </a:prstGeom>
        </p:spPr>
      </p:pic>
    </p:spTree>
    <p:extLst>
      <p:ext uri="{BB962C8B-B14F-4D97-AF65-F5344CB8AC3E}">
        <p14:creationId xmlns:p14="http://schemas.microsoft.com/office/powerpoint/2010/main" xmlns="" val="4111474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a:solidFill>
            <a:schemeClr val="tx1"/>
          </a:solidFill>
        </p:spPr>
        <p:txBody>
          <a:bodyPr/>
          <a:lstStyle/>
          <a:p>
            <a:pPr marL="146050" indent="0">
              <a:buNone/>
            </a:pPr>
            <a:r>
              <a:rPr lang="en-US" sz="2400" b="1" dirty="0" smtClean="0">
                <a:latin typeface="Times New Roman" panose="02020603050405020304" pitchFamily="18" charset="0"/>
                <a:cs typeface="Times New Roman" panose="02020603050405020304" pitchFamily="18" charset="0"/>
              </a:rPr>
              <a:t>EXHAUSTIVE OUTCOMES:</a:t>
            </a:r>
          </a:p>
          <a:p>
            <a:pPr marL="14605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Outcomes are said to be exhaustive when no other outcome is possible from the random experiment. </a:t>
            </a:r>
          </a:p>
          <a:p>
            <a:pPr marL="146050" indent="0">
              <a:buNone/>
            </a:pP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backgroundRemoval t="18653" b="99482" l="0" r="99617">
                        <a14:foregroundMark x1="44444" y1="22280" x2="59387" y2="21762"/>
                        <a14:foregroundMark x1="59004" y1="23834" x2="59004" y2="41969"/>
                        <a14:foregroundMark x1="21073" y1="98446" x2="96552" y2="97927"/>
                      </a14:backgroundRemoval>
                    </a14:imgEffect>
                  </a14:imgLayer>
                </a14:imgProps>
              </a:ext>
              <a:ext uri="{28A0092B-C50C-407E-A947-70E740481C1C}">
                <a14:useLocalDpi xmlns:a14="http://schemas.microsoft.com/office/drawing/2010/main" xmlns="" val="0"/>
              </a:ext>
            </a:extLst>
          </a:blip>
          <a:stretch>
            <a:fillRect/>
          </a:stretch>
        </p:blipFill>
        <p:spPr>
          <a:xfrm>
            <a:off x="0" y="1428751"/>
            <a:ext cx="9143999" cy="3714750"/>
          </a:xfrm>
          <a:prstGeom prst="rect">
            <a:avLst/>
          </a:prstGeom>
        </p:spPr>
      </p:pic>
    </p:spTree>
    <p:extLst>
      <p:ext uri="{BB962C8B-B14F-4D97-AF65-F5344CB8AC3E}">
        <p14:creationId xmlns:p14="http://schemas.microsoft.com/office/powerpoint/2010/main" xmlns="" val="2633995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a:solidFill>
            <a:schemeClr val="tx1"/>
          </a:solidFill>
        </p:spPr>
        <p:txBody>
          <a:bodyPr/>
          <a:lstStyle/>
          <a:p>
            <a:pPr marL="146050" indent="0">
              <a:buNone/>
            </a:pPr>
            <a:r>
              <a:rPr lang="en-US" sz="2400" b="1" dirty="0" smtClean="0">
                <a:latin typeface="Times New Roman" panose="02020603050405020304" pitchFamily="18" charset="0"/>
                <a:cs typeface="Times New Roman" panose="02020603050405020304" pitchFamily="18" charset="0"/>
              </a:rPr>
              <a:t>EQUALLY LIKELY OUTCOMES:</a:t>
            </a:r>
          </a:p>
          <a:p>
            <a:pPr marL="146050" indent="0">
              <a:buNone/>
            </a:pP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Outcomes which have equal chance of happening are said to be equally likely outcomes.</a:t>
            </a:r>
          </a:p>
          <a:p>
            <a:pPr marL="146050" indent="0">
              <a:buNone/>
            </a:pP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28750"/>
            <a:ext cx="9143999" cy="3714750"/>
          </a:xfrm>
          <a:prstGeom prst="rect">
            <a:avLst/>
          </a:prstGeom>
        </p:spPr>
      </p:pic>
    </p:spTree>
    <p:extLst>
      <p:ext uri="{BB962C8B-B14F-4D97-AF65-F5344CB8AC3E}">
        <p14:creationId xmlns:p14="http://schemas.microsoft.com/office/powerpoint/2010/main" xmlns="" val="32646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a:solidFill>
            <a:schemeClr val="tx1"/>
          </a:solidFill>
        </p:spPr>
        <p:txBody>
          <a:bodyPr/>
          <a:lstStyle/>
          <a:p>
            <a:pPr marL="146050" indent="0">
              <a:buNone/>
            </a:pPr>
            <a:r>
              <a:rPr lang="en-US" sz="2400" b="1" dirty="0" smtClean="0">
                <a:latin typeface="Times New Roman" panose="02020603050405020304" pitchFamily="18" charset="0"/>
                <a:cs typeface="Times New Roman" panose="02020603050405020304" pitchFamily="18" charset="0"/>
              </a:rPr>
              <a:t>INDEPENDENT EVENTS:</a:t>
            </a:r>
          </a:p>
          <a:p>
            <a:pPr marL="14605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Two events which do not affect the chances of each other are said to be independent events.</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1581150"/>
            <a:ext cx="8077200" cy="3562350"/>
          </a:xfrm>
          <a:prstGeom prst="rect">
            <a:avLst/>
          </a:prstGeom>
        </p:spPr>
      </p:pic>
    </p:spTree>
    <p:extLst>
      <p:ext uri="{BB962C8B-B14F-4D97-AF65-F5344CB8AC3E}">
        <p14:creationId xmlns:p14="http://schemas.microsoft.com/office/powerpoint/2010/main" xmlns="" val="75015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252</Words>
  <Application>Microsoft Office PowerPoint</Application>
  <PresentationFormat>On-screen Show (16:9)</PresentationFormat>
  <Paragraphs>97</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Oswald</vt:lpstr>
      <vt:lpstr>Lato</vt:lpstr>
      <vt:lpstr>Montserrat</vt:lpstr>
      <vt:lpstr>Times New Roman</vt:lpstr>
      <vt:lpstr>Focus</vt:lpstr>
      <vt:lpstr>Slide 1</vt:lpstr>
      <vt:lpstr>Slide 2</vt:lpstr>
      <vt:lpstr>Topics Covered</vt:lpstr>
      <vt:lpstr>Slide 4</vt:lpstr>
      <vt:lpstr>Slide 5</vt:lpstr>
      <vt:lpstr>Slide 6</vt:lpstr>
      <vt:lpstr>Slide 7</vt:lpstr>
      <vt:lpstr>Slide 8</vt:lpstr>
      <vt:lpstr>Slide 9</vt:lpstr>
      <vt:lpstr>            There are three different approaches  Classical Approach Relative Frequency Approach  Axiomatic Approach   Commonly used approach - Classical approach</vt:lpstr>
      <vt:lpstr>PERMUTATION   Permutation is an arrangement in a definite order.  Example 1 :     All possible permutations of three letters a,b and c talking two at a time are                      ab; ac; ba; bc; ca; cb</vt:lpstr>
      <vt:lpstr>         Example 2:  How many vehicles can at the most be numbered as follows?       TN                   xx                                        *                                 xxxx                     one or two                    An Alphabet               one or two or                                      digit number                                                      three or four                                                                                                           digit  number                                Solution:                    99  * 26 * 9999 = 2,57,37,426               </vt:lpstr>
      <vt:lpstr>COMBINATIONS          Combinations are groups. The members of each group are selected from the available members.  Example: Three members can be selected from the available three- A, B and C                   Only one way is ABC</vt:lpstr>
      <vt:lpstr>PERMUTATION &amp; COMBINATION</vt:lpstr>
      <vt:lpstr> Addition Theorem on Probability  Statement      If A and B are any two events of the sample space S and are not disjoint,                       P(AUB) = P(A) + P(B)- P(A∩B). </vt:lpstr>
      <vt:lpstr>Slide 16</vt:lpstr>
      <vt:lpstr>             Example:         From a pack of well shuffled playing cards,         one card is drawn at random. What is the               probability that it is a king           or a            spades     ?</vt:lpstr>
      <vt:lpstr> Solution:  Let A be a King, B be a Spade; n = 52 To find: P(AUB)    A, B and A∩B are 4,  13 and 1 respectively.  P(A) = 4/52 ;  P(B) = 13/52 ; P(A∩B) = 1/52                 P(AUB) = P(A) + P(B)  - P(A∩B)                                 = 4/52 + 13/52 - 1/52                = 16/52   = 4/13                                                      </vt:lpstr>
      <vt:lpstr> Multiplication Theorem on Probability</vt:lpstr>
      <vt:lpstr>                                        Example:    From a bag containing 3 white and 5 red balls of identical size, two balls are drawn at random one after another. Find the probability of getting white balls in both the draws if the draws are                               (i) without replacement                 (ii) with replacement</vt:lpstr>
      <vt:lpstr> </vt:lpstr>
      <vt:lpstr>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iqacmaths</dc:creator>
  <cp:lastModifiedBy>BAC</cp:lastModifiedBy>
  <cp:revision>74</cp:revision>
  <dcterms:modified xsi:type="dcterms:W3CDTF">2021-03-16T07:26:11Z</dcterms:modified>
</cp:coreProperties>
</file>